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97"/>
  </p:notesMasterIdLst>
  <p:handoutMasterIdLst>
    <p:handoutMasterId r:id="rId98"/>
  </p:handoutMasterIdLst>
  <p:sldIdLst>
    <p:sldId id="566" r:id="rId3"/>
    <p:sldId id="567" r:id="rId4"/>
    <p:sldId id="568" r:id="rId5"/>
    <p:sldId id="569" r:id="rId6"/>
    <p:sldId id="391" r:id="rId7"/>
    <p:sldId id="512" r:id="rId8"/>
    <p:sldId id="460" r:id="rId9"/>
    <p:sldId id="522" r:id="rId10"/>
    <p:sldId id="523" r:id="rId11"/>
    <p:sldId id="524" r:id="rId12"/>
    <p:sldId id="525" r:id="rId13"/>
    <p:sldId id="392" r:id="rId14"/>
    <p:sldId id="285" r:id="rId15"/>
    <p:sldId id="287" r:id="rId16"/>
    <p:sldId id="499" r:id="rId17"/>
    <p:sldId id="526" r:id="rId18"/>
    <p:sldId id="527" r:id="rId19"/>
    <p:sldId id="510" r:id="rId20"/>
    <p:sldId id="511" r:id="rId21"/>
    <p:sldId id="513" r:id="rId22"/>
    <p:sldId id="565" r:id="rId23"/>
    <p:sldId id="514" r:id="rId24"/>
    <p:sldId id="515" r:id="rId25"/>
    <p:sldId id="528" r:id="rId26"/>
    <p:sldId id="516" r:id="rId27"/>
    <p:sldId id="490" r:id="rId28"/>
    <p:sldId id="491" r:id="rId29"/>
    <p:sldId id="492" r:id="rId30"/>
    <p:sldId id="493" r:id="rId31"/>
    <p:sldId id="494" r:id="rId32"/>
    <p:sldId id="495" r:id="rId33"/>
    <p:sldId id="503" r:id="rId34"/>
    <p:sldId id="504" r:id="rId35"/>
    <p:sldId id="505" r:id="rId36"/>
    <p:sldId id="538" r:id="rId37"/>
    <p:sldId id="539" r:id="rId38"/>
    <p:sldId id="536" r:id="rId39"/>
    <p:sldId id="537" r:id="rId40"/>
    <p:sldId id="284" r:id="rId41"/>
    <p:sldId id="529" r:id="rId42"/>
    <p:sldId id="540" r:id="rId43"/>
    <p:sldId id="542" r:id="rId44"/>
    <p:sldId id="543" r:id="rId45"/>
    <p:sldId id="521" r:id="rId46"/>
    <p:sldId id="553" r:id="rId47"/>
    <p:sldId id="554" r:id="rId48"/>
    <p:sldId id="555" r:id="rId49"/>
    <p:sldId id="464" r:id="rId50"/>
    <p:sldId id="465" r:id="rId51"/>
    <p:sldId id="466" r:id="rId52"/>
    <p:sldId id="530" r:id="rId53"/>
    <p:sldId id="531" r:id="rId54"/>
    <p:sldId id="532" r:id="rId55"/>
    <p:sldId id="533" r:id="rId56"/>
    <p:sldId id="534" r:id="rId57"/>
    <p:sldId id="447" r:id="rId58"/>
    <p:sldId id="535" r:id="rId59"/>
    <p:sldId id="397" r:id="rId60"/>
    <p:sldId id="387" r:id="rId61"/>
    <p:sldId id="388" r:id="rId62"/>
    <p:sldId id="468" r:id="rId63"/>
    <p:sldId id="469" r:id="rId64"/>
    <p:sldId id="518" r:id="rId65"/>
    <p:sldId id="470" r:id="rId66"/>
    <p:sldId id="563" r:id="rId67"/>
    <p:sldId id="556" r:id="rId68"/>
    <p:sldId id="557" r:id="rId69"/>
    <p:sldId id="558" r:id="rId70"/>
    <p:sldId id="559" r:id="rId71"/>
    <p:sldId id="560" r:id="rId72"/>
    <p:sldId id="395" r:id="rId73"/>
    <p:sldId id="417" r:id="rId74"/>
    <p:sldId id="471" r:id="rId75"/>
    <p:sldId id="430" r:id="rId76"/>
    <p:sldId id="472" r:id="rId77"/>
    <p:sldId id="432" r:id="rId78"/>
    <p:sldId id="433" r:id="rId79"/>
    <p:sldId id="434" r:id="rId80"/>
    <p:sldId id="435" r:id="rId81"/>
    <p:sldId id="436" r:id="rId82"/>
    <p:sldId id="437" r:id="rId83"/>
    <p:sldId id="438" r:id="rId84"/>
    <p:sldId id="439" r:id="rId85"/>
    <p:sldId id="440" r:id="rId86"/>
    <p:sldId id="448" r:id="rId87"/>
    <p:sldId id="450" r:id="rId88"/>
    <p:sldId id="451" r:id="rId89"/>
    <p:sldId id="452" r:id="rId90"/>
    <p:sldId id="453" r:id="rId91"/>
    <p:sldId id="454" r:id="rId92"/>
    <p:sldId id="456" r:id="rId93"/>
    <p:sldId id="458" r:id="rId94"/>
    <p:sldId id="489" r:id="rId95"/>
    <p:sldId id="414" r:id="rId9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6" autoAdjust="0"/>
    <p:restoredTop sz="94660"/>
  </p:normalViewPr>
  <p:slideViewPr>
    <p:cSldViewPr>
      <p:cViewPr varScale="1">
        <p:scale>
          <a:sx n="72" d="100"/>
          <a:sy n="72" d="100"/>
        </p:scale>
        <p:origin x="1218"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2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3152A25D-A4CC-4959-851D-33A21BB3416E}"/>
              </a:ext>
            </a:extLst>
          </p:cNvPr>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50179" name="Rectangle 3">
            <a:extLst>
              <a:ext uri="{FF2B5EF4-FFF2-40B4-BE49-F238E27FC236}">
                <a16:creationId xmlns:a16="http://schemas.microsoft.com/office/drawing/2014/main" id="{FA6667D6-D731-468A-83CF-7E6912CD90E8}"/>
              </a:ext>
            </a:extLst>
          </p:cNvPr>
          <p:cNvSpPr>
            <a:spLocks noGrp="1" noChangeArrowheads="1"/>
          </p:cNvSpPr>
          <p:nvPr>
            <p:ph type="dt" sz="quarter"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50180" name="Rectangle 4">
            <a:extLst>
              <a:ext uri="{FF2B5EF4-FFF2-40B4-BE49-F238E27FC236}">
                <a16:creationId xmlns:a16="http://schemas.microsoft.com/office/drawing/2014/main" id="{B3E3C2DA-D208-41CD-AA8D-56E342524323}"/>
              </a:ext>
            </a:extLst>
          </p:cNvPr>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50181" name="Rectangle 5">
            <a:extLst>
              <a:ext uri="{FF2B5EF4-FFF2-40B4-BE49-F238E27FC236}">
                <a16:creationId xmlns:a16="http://schemas.microsoft.com/office/drawing/2014/main" id="{640B8B5E-C340-44AC-B442-DD033F051027}"/>
              </a:ext>
            </a:extLst>
          </p:cNvPr>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fld id="{49E03177-A528-463E-AD14-D0D92569D628}"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8BCCAD1-72C2-46B3-BE5C-569F6C0C633C}"/>
              </a:ext>
            </a:extLst>
          </p:cNvPr>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34819" name="Rectangle 3">
            <a:extLst>
              <a:ext uri="{FF2B5EF4-FFF2-40B4-BE49-F238E27FC236}">
                <a16:creationId xmlns:a16="http://schemas.microsoft.com/office/drawing/2014/main" id="{525290A4-A4F5-4C9B-BA1A-376336B49BF9}"/>
              </a:ext>
            </a:extLst>
          </p:cNvPr>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113668" name="Rectangle 4">
            <a:extLst>
              <a:ext uri="{FF2B5EF4-FFF2-40B4-BE49-F238E27FC236}">
                <a16:creationId xmlns:a16="http://schemas.microsoft.com/office/drawing/2014/main" id="{D58924F7-FDDE-4765-BDA2-3CDD1497BF2E}"/>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4821" name="Rectangle 5">
            <a:extLst>
              <a:ext uri="{FF2B5EF4-FFF2-40B4-BE49-F238E27FC236}">
                <a16:creationId xmlns:a16="http://schemas.microsoft.com/office/drawing/2014/main" id="{2AB48846-9C7A-45A8-9293-48B06EF52A47}"/>
              </a:ext>
            </a:extLst>
          </p:cNvPr>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a:extLst>
              <a:ext uri="{FF2B5EF4-FFF2-40B4-BE49-F238E27FC236}">
                <a16:creationId xmlns:a16="http://schemas.microsoft.com/office/drawing/2014/main" id="{6AABB41C-9977-4732-9063-0CC0528C22FE}"/>
              </a:ext>
            </a:extLst>
          </p:cNvPr>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34823" name="Rectangle 7">
            <a:extLst>
              <a:ext uri="{FF2B5EF4-FFF2-40B4-BE49-F238E27FC236}">
                <a16:creationId xmlns:a16="http://schemas.microsoft.com/office/drawing/2014/main" id="{6A970A5C-C094-4C17-BE04-B937EE1366F5}"/>
              </a:ext>
            </a:extLst>
          </p:cNvPr>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vl1pPr>
          </a:lstStyle>
          <a:p>
            <a:fld id="{4A1AE7C4-1FBA-4713-9D69-3300B10FB69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D7562664-4318-44AB-86B7-098A84D1457B}"/>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04E25AA0-8382-439F-A0DB-87FE873CE9ED}" type="slidenum">
              <a:rPr lang="en-US" altLang="en-US" sz="1300"/>
              <a:pPr eaLnBrk="1" hangingPunct="1">
                <a:spcBef>
                  <a:spcPct val="0"/>
                </a:spcBef>
              </a:pPr>
              <a:t>1</a:t>
            </a:fld>
            <a:endParaRPr lang="en-US" altLang="en-US" sz="1300"/>
          </a:p>
        </p:txBody>
      </p:sp>
      <p:sp>
        <p:nvSpPr>
          <p:cNvPr id="87043" name="Rectangle 2">
            <a:extLst>
              <a:ext uri="{FF2B5EF4-FFF2-40B4-BE49-F238E27FC236}">
                <a16:creationId xmlns:a16="http://schemas.microsoft.com/office/drawing/2014/main" id="{11A5F18C-9E70-431E-8B53-EEB221DAFDE3}"/>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84039190-FF49-42E1-B22A-C21DC43C850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01062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7C44A8BD-D48F-4BB8-9977-8869DD32A08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A8AB073-5751-4150-B538-75BC9E030B60}" type="slidenum">
              <a:rPr lang="en-US" altLang="en-US"/>
              <a:pPr eaLnBrk="1" hangingPunct="1"/>
              <a:t>10</a:t>
            </a:fld>
            <a:endParaRPr lang="en-US" altLang="en-US"/>
          </a:p>
        </p:txBody>
      </p:sp>
      <p:sp>
        <p:nvSpPr>
          <p:cNvPr id="120835" name="Rectangle 2">
            <a:extLst>
              <a:ext uri="{FF2B5EF4-FFF2-40B4-BE49-F238E27FC236}">
                <a16:creationId xmlns:a16="http://schemas.microsoft.com/office/drawing/2014/main" id="{CA74C636-5824-4A94-A862-CC57C59F408B}"/>
              </a:ext>
            </a:extLst>
          </p:cNvPr>
          <p:cNvSpPr>
            <a:spLocks noGrp="1" noRot="1" noChangeAspect="1" noChangeArrowheads="1" noTextEdit="1"/>
          </p:cNvSpPr>
          <p:nvPr>
            <p:ph type="sldImg"/>
          </p:nvPr>
        </p:nvSpPr>
        <p:spPr>
          <a:xfrm>
            <a:off x="1258888" y="720725"/>
            <a:ext cx="4800600" cy="3600450"/>
          </a:xfrm>
          <a:ln/>
        </p:spPr>
      </p:sp>
      <p:sp>
        <p:nvSpPr>
          <p:cNvPr id="120836" name="Rectangle 3">
            <a:extLst>
              <a:ext uri="{FF2B5EF4-FFF2-40B4-BE49-F238E27FC236}">
                <a16:creationId xmlns:a16="http://schemas.microsoft.com/office/drawing/2014/main" id="{A8081816-2063-463A-9878-8AA23C51327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19B7EFE2-348D-48D8-B48A-97E2C2CF21B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31EAC0-E5F3-488D-9620-3B8C8126E1BA}" type="slidenum">
              <a:rPr lang="en-US" altLang="en-US"/>
              <a:pPr eaLnBrk="1" hangingPunct="1"/>
              <a:t>11</a:t>
            </a:fld>
            <a:endParaRPr lang="en-US" altLang="en-US"/>
          </a:p>
        </p:txBody>
      </p:sp>
      <p:sp>
        <p:nvSpPr>
          <p:cNvPr id="121859" name="Rectangle 2">
            <a:extLst>
              <a:ext uri="{FF2B5EF4-FFF2-40B4-BE49-F238E27FC236}">
                <a16:creationId xmlns:a16="http://schemas.microsoft.com/office/drawing/2014/main" id="{329F687A-5FFB-4A5C-9CD4-D8FC9F736785}"/>
              </a:ext>
            </a:extLst>
          </p:cNvPr>
          <p:cNvSpPr>
            <a:spLocks noGrp="1" noRot="1" noChangeAspect="1" noChangeArrowheads="1" noTextEdit="1"/>
          </p:cNvSpPr>
          <p:nvPr>
            <p:ph type="sldImg"/>
          </p:nvPr>
        </p:nvSpPr>
        <p:spPr>
          <a:xfrm>
            <a:off x="1258888" y="720725"/>
            <a:ext cx="4800600" cy="3600450"/>
          </a:xfrm>
          <a:ln/>
        </p:spPr>
      </p:sp>
      <p:sp>
        <p:nvSpPr>
          <p:cNvPr id="121860" name="Rectangle 3">
            <a:extLst>
              <a:ext uri="{FF2B5EF4-FFF2-40B4-BE49-F238E27FC236}">
                <a16:creationId xmlns:a16="http://schemas.microsoft.com/office/drawing/2014/main" id="{D3194DF5-0909-40A0-9049-EBAA7B42E95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2037A2D5-DD31-4A08-A616-B8F0FC16582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DFF9D70-AAAF-4286-A973-5CE5F234433B}" type="slidenum">
              <a:rPr lang="en-US" altLang="en-US"/>
              <a:pPr eaLnBrk="1" hangingPunct="1"/>
              <a:t>12</a:t>
            </a:fld>
            <a:endParaRPr lang="en-US" altLang="en-US"/>
          </a:p>
        </p:txBody>
      </p:sp>
      <p:sp>
        <p:nvSpPr>
          <p:cNvPr id="122883" name="Rectangle 2">
            <a:extLst>
              <a:ext uri="{FF2B5EF4-FFF2-40B4-BE49-F238E27FC236}">
                <a16:creationId xmlns:a16="http://schemas.microsoft.com/office/drawing/2014/main" id="{A84DAA64-2878-42D5-8FAA-05075CBA18BE}"/>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54AC3496-91E8-4EDA-8276-AB7405DAF2F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216FB43E-D918-4A24-8F5C-94A0F40820A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BF6223-F4BC-4332-BCE2-9A684DF05CB9}" type="slidenum">
              <a:rPr lang="en-US" altLang="en-US"/>
              <a:pPr eaLnBrk="1" hangingPunct="1"/>
              <a:t>13</a:t>
            </a:fld>
            <a:endParaRPr lang="en-US" altLang="en-US"/>
          </a:p>
        </p:txBody>
      </p:sp>
      <p:sp>
        <p:nvSpPr>
          <p:cNvPr id="123907" name="Rectangle 2">
            <a:extLst>
              <a:ext uri="{FF2B5EF4-FFF2-40B4-BE49-F238E27FC236}">
                <a16:creationId xmlns:a16="http://schemas.microsoft.com/office/drawing/2014/main" id="{9821A03B-95BD-4ABC-BC78-3463C4F74EAD}"/>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20C1C460-90A6-40A1-8813-74E5E42361A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E0988585-F340-477E-A94A-0014EE3187A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A6771C5-4141-4DDC-9377-437490A425E2}" type="slidenum">
              <a:rPr lang="en-US" altLang="en-US"/>
              <a:pPr eaLnBrk="1" hangingPunct="1"/>
              <a:t>14</a:t>
            </a:fld>
            <a:endParaRPr lang="en-US" altLang="en-US"/>
          </a:p>
        </p:txBody>
      </p:sp>
      <p:sp>
        <p:nvSpPr>
          <p:cNvPr id="124931" name="Rectangle 2">
            <a:extLst>
              <a:ext uri="{FF2B5EF4-FFF2-40B4-BE49-F238E27FC236}">
                <a16:creationId xmlns:a16="http://schemas.microsoft.com/office/drawing/2014/main" id="{54EA2C1C-AAAE-48F9-86C5-6E96007827F9}"/>
              </a:ext>
            </a:extLst>
          </p:cNvPr>
          <p:cNvSpPr>
            <a:spLocks noGrp="1" noRot="1" noChangeAspect="1" noChangeArrowheads="1" noTextEdit="1"/>
          </p:cNvSpPr>
          <p:nvPr>
            <p:ph type="sldImg"/>
          </p:nvPr>
        </p:nvSpPr>
        <p:spPr>
          <a:xfrm>
            <a:off x="1258888" y="720725"/>
            <a:ext cx="4800600" cy="3600450"/>
          </a:xfrm>
          <a:ln/>
        </p:spPr>
      </p:sp>
      <p:sp>
        <p:nvSpPr>
          <p:cNvPr id="124932" name="Rectangle 3">
            <a:extLst>
              <a:ext uri="{FF2B5EF4-FFF2-40B4-BE49-F238E27FC236}">
                <a16:creationId xmlns:a16="http://schemas.microsoft.com/office/drawing/2014/main" id="{424C8DAC-796E-4920-82E8-85268D1F3E3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5D92804-F1F6-49D9-9331-5F1023A1942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2C1AC31-E7F1-4C33-9AA7-9220A5AD97F4}" type="slidenum">
              <a:rPr lang="en-US" altLang="en-US"/>
              <a:pPr eaLnBrk="1" hangingPunct="1"/>
              <a:t>15</a:t>
            </a:fld>
            <a:endParaRPr lang="en-US" altLang="en-US"/>
          </a:p>
        </p:txBody>
      </p:sp>
      <p:sp>
        <p:nvSpPr>
          <p:cNvPr id="125955" name="Rectangle 2">
            <a:extLst>
              <a:ext uri="{FF2B5EF4-FFF2-40B4-BE49-F238E27FC236}">
                <a16:creationId xmlns:a16="http://schemas.microsoft.com/office/drawing/2014/main" id="{3E60424E-F28A-44D4-81CF-7F34E4AF40D9}"/>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9CD6524-4F1C-4E06-94E9-5AA572AFF6B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5A6A9BF2-62F9-4AEC-A9F9-7C588751BB97}"/>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B60CD3-9A11-48E6-83E5-2CC6C8EB2F7F}" type="slidenum">
              <a:rPr lang="en-US" altLang="en-US"/>
              <a:pPr eaLnBrk="1" hangingPunct="1"/>
              <a:t>16</a:t>
            </a:fld>
            <a:endParaRPr lang="en-US" altLang="en-US"/>
          </a:p>
        </p:txBody>
      </p:sp>
      <p:sp>
        <p:nvSpPr>
          <p:cNvPr id="126979" name="Rectangle 2">
            <a:extLst>
              <a:ext uri="{FF2B5EF4-FFF2-40B4-BE49-F238E27FC236}">
                <a16:creationId xmlns:a16="http://schemas.microsoft.com/office/drawing/2014/main" id="{DA357A8A-C4B8-449A-A01E-8314FA1097D5}"/>
              </a:ext>
            </a:extLst>
          </p:cNvPr>
          <p:cNvSpPr>
            <a:spLocks noGrp="1" noRot="1" noChangeAspect="1" noChangeArrowheads="1" noTextEdit="1"/>
          </p:cNvSpPr>
          <p:nvPr>
            <p:ph type="sldImg"/>
          </p:nvPr>
        </p:nvSpPr>
        <p:spPr>
          <a:xfrm>
            <a:off x="1258888" y="720725"/>
            <a:ext cx="4800600" cy="3600450"/>
          </a:xfrm>
          <a:ln/>
        </p:spPr>
      </p:sp>
      <p:sp>
        <p:nvSpPr>
          <p:cNvPr id="126980" name="Rectangle 3">
            <a:extLst>
              <a:ext uri="{FF2B5EF4-FFF2-40B4-BE49-F238E27FC236}">
                <a16:creationId xmlns:a16="http://schemas.microsoft.com/office/drawing/2014/main" id="{C3EBF9C4-E9A2-4DB8-AA5D-14212E4E0EA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6982959C-CBC6-4AC0-94EE-3559C7970C3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159CD0-1635-48D3-8B76-E74C8C21CA8D}" type="slidenum">
              <a:rPr lang="en-US" altLang="en-US"/>
              <a:pPr eaLnBrk="1" hangingPunct="1"/>
              <a:t>17</a:t>
            </a:fld>
            <a:endParaRPr lang="en-US" altLang="en-US"/>
          </a:p>
        </p:txBody>
      </p:sp>
      <p:sp>
        <p:nvSpPr>
          <p:cNvPr id="128003" name="Rectangle 2">
            <a:extLst>
              <a:ext uri="{FF2B5EF4-FFF2-40B4-BE49-F238E27FC236}">
                <a16:creationId xmlns:a16="http://schemas.microsoft.com/office/drawing/2014/main" id="{6032820E-7CBE-48C2-831F-BFCD75D97F75}"/>
              </a:ext>
            </a:extLst>
          </p:cNvPr>
          <p:cNvSpPr>
            <a:spLocks noGrp="1" noRot="1" noChangeAspect="1" noChangeArrowheads="1" noTextEdit="1"/>
          </p:cNvSpPr>
          <p:nvPr>
            <p:ph type="sldImg"/>
          </p:nvPr>
        </p:nvSpPr>
        <p:spPr>
          <a:xfrm>
            <a:off x="1258888" y="720725"/>
            <a:ext cx="4800600" cy="3600450"/>
          </a:xfrm>
          <a:ln/>
        </p:spPr>
      </p:sp>
      <p:sp>
        <p:nvSpPr>
          <p:cNvPr id="128004" name="Rectangle 3">
            <a:extLst>
              <a:ext uri="{FF2B5EF4-FFF2-40B4-BE49-F238E27FC236}">
                <a16:creationId xmlns:a16="http://schemas.microsoft.com/office/drawing/2014/main" id="{F6EDF3C9-FEE3-4D73-858B-4E5BD6CC3E9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9DED7D1-474A-4AAC-BC84-119E26BABD2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417BDF-8AB5-4E48-AE71-B883727DAE77}" type="slidenum">
              <a:rPr lang="en-US" altLang="en-US"/>
              <a:pPr eaLnBrk="1" hangingPunct="1"/>
              <a:t>18</a:t>
            </a:fld>
            <a:endParaRPr lang="en-US" altLang="en-US"/>
          </a:p>
        </p:txBody>
      </p:sp>
      <p:sp>
        <p:nvSpPr>
          <p:cNvPr id="129027" name="Rectangle 2">
            <a:extLst>
              <a:ext uri="{FF2B5EF4-FFF2-40B4-BE49-F238E27FC236}">
                <a16:creationId xmlns:a16="http://schemas.microsoft.com/office/drawing/2014/main" id="{F18C8439-7B82-466A-B4E7-EC2780FA6DA2}"/>
              </a:ext>
            </a:extLst>
          </p:cNvPr>
          <p:cNvSpPr>
            <a:spLocks noGrp="1" noRot="1" noChangeAspect="1" noChangeArrowheads="1" noTextEdit="1"/>
          </p:cNvSpPr>
          <p:nvPr>
            <p:ph type="sldImg"/>
          </p:nvPr>
        </p:nvSpPr>
        <p:spPr>
          <a:xfrm>
            <a:off x="1258888" y="720725"/>
            <a:ext cx="4800600" cy="3600450"/>
          </a:xfrm>
          <a:ln/>
        </p:spPr>
      </p:sp>
      <p:sp>
        <p:nvSpPr>
          <p:cNvPr id="129028" name="Rectangle 3">
            <a:extLst>
              <a:ext uri="{FF2B5EF4-FFF2-40B4-BE49-F238E27FC236}">
                <a16:creationId xmlns:a16="http://schemas.microsoft.com/office/drawing/2014/main" id="{9C637B81-0FFC-4EE7-B38A-23E8BD935C5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A510DBBA-AC72-49CA-9516-A61699BB72E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8B179C-2A6C-49BB-AE09-9A62035FD2E7}" type="slidenum">
              <a:rPr lang="en-US" altLang="en-US"/>
              <a:pPr eaLnBrk="1" hangingPunct="1"/>
              <a:t>19</a:t>
            </a:fld>
            <a:endParaRPr lang="en-US" altLang="en-US"/>
          </a:p>
        </p:txBody>
      </p:sp>
      <p:sp>
        <p:nvSpPr>
          <p:cNvPr id="130051" name="Rectangle 2">
            <a:extLst>
              <a:ext uri="{FF2B5EF4-FFF2-40B4-BE49-F238E27FC236}">
                <a16:creationId xmlns:a16="http://schemas.microsoft.com/office/drawing/2014/main" id="{3E014849-E55A-4541-B1DC-D945A4DB1AC8}"/>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AE863FD4-7147-44B2-8515-9E1F79A875E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DBEBCEFD-560F-4711-96C7-0F80C25B1FD2}"/>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29D1C36A-7948-4882-B2BD-C06BC725A210}" type="slidenum">
              <a:rPr lang="en-US" altLang="en-US" sz="1300"/>
              <a:pPr eaLnBrk="1" hangingPunct="1">
                <a:spcBef>
                  <a:spcPct val="0"/>
                </a:spcBef>
              </a:pPr>
              <a:t>2</a:t>
            </a:fld>
            <a:endParaRPr lang="en-US" altLang="en-US" sz="1300"/>
          </a:p>
        </p:txBody>
      </p:sp>
      <p:sp>
        <p:nvSpPr>
          <p:cNvPr id="89091" name="Rectangle 2">
            <a:extLst>
              <a:ext uri="{FF2B5EF4-FFF2-40B4-BE49-F238E27FC236}">
                <a16:creationId xmlns:a16="http://schemas.microsoft.com/office/drawing/2014/main" id="{1087B127-8274-4929-8E83-B54713D1F2FE}"/>
              </a:ext>
            </a:extLst>
          </p:cNvPr>
          <p:cNvSpPr>
            <a:spLocks noGrp="1" noRot="1" noChangeAspect="1" noChangeArrowheads="1" noTextEdit="1"/>
          </p:cNvSpPr>
          <p:nvPr>
            <p:ph type="sldImg"/>
          </p:nvPr>
        </p:nvSpPr>
        <p:spPr>
          <a:xfrm>
            <a:off x="1257300" y="719138"/>
            <a:ext cx="4802188" cy="3602037"/>
          </a:xfrm>
          <a:ln/>
        </p:spPr>
      </p:sp>
      <p:sp>
        <p:nvSpPr>
          <p:cNvPr id="89092" name="Rectangle 3">
            <a:extLst>
              <a:ext uri="{FF2B5EF4-FFF2-40B4-BE49-F238E27FC236}">
                <a16:creationId xmlns:a16="http://schemas.microsoft.com/office/drawing/2014/main" id="{D848EA56-C1D9-436A-B341-E6CA0249618C}"/>
              </a:ext>
            </a:extLst>
          </p:cNvPr>
          <p:cNvSpPr>
            <a:spLocks noGrp="1" noChangeArrowheads="1"/>
          </p:cNvSpPr>
          <p:nvPr>
            <p:ph type="body" idx="1"/>
          </p:nvPr>
        </p:nvSpPr>
        <p:spPr>
          <a:xfrm>
            <a:off x="974725" y="4560888"/>
            <a:ext cx="5365750" cy="4321175"/>
          </a:xfrm>
          <a:noFill/>
        </p:spPr>
        <p:txBody>
          <a:bodyPr lIns="97761" tIns="48880" rIns="97761" bIns="48880"/>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1512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026BA686-A42B-48A0-A85F-1F6C2209DAB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21165B8-19CC-4BF3-9127-C6BE02A06B6C}" type="slidenum">
              <a:rPr lang="en-US" altLang="en-US"/>
              <a:pPr eaLnBrk="1" hangingPunct="1"/>
              <a:t>20</a:t>
            </a:fld>
            <a:endParaRPr lang="en-US" altLang="en-US"/>
          </a:p>
        </p:txBody>
      </p:sp>
      <p:sp>
        <p:nvSpPr>
          <p:cNvPr id="131075" name="Rectangle 2">
            <a:extLst>
              <a:ext uri="{FF2B5EF4-FFF2-40B4-BE49-F238E27FC236}">
                <a16:creationId xmlns:a16="http://schemas.microsoft.com/office/drawing/2014/main" id="{D33C278D-D65A-412E-9860-06A60419340C}"/>
              </a:ext>
            </a:extLst>
          </p:cNvPr>
          <p:cNvSpPr>
            <a:spLocks noGrp="1" noRot="1" noChangeAspect="1" noChangeArrowheads="1" noTextEdit="1"/>
          </p:cNvSpPr>
          <p:nvPr>
            <p:ph type="sldImg"/>
          </p:nvPr>
        </p:nvSpPr>
        <p:spPr>
          <a:xfrm>
            <a:off x="1258888" y="720725"/>
            <a:ext cx="4800600" cy="3600450"/>
          </a:xfrm>
          <a:ln/>
        </p:spPr>
      </p:sp>
      <p:sp>
        <p:nvSpPr>
          <p:cNvPr id="131076" name="Rectangle 3">
            <a:extLst>
              <a:ext uri="{FF2B5EF4-FFF2-40B4-BE49-F238E27FC236}">
                <a16:creationId xmlns:a16="http://schemas.microsoft.com/office/drawing/2014/main" id="{FC481BD6-B4D1-429B-9E46-AC363D5E825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a:extLst>
              <a:ext uri="{FF2B5EF4-FFF2-40B4-BE49-F238E27FC236}">
                <a16:creationId xmlns:a16="http://schemas.microsoft.com/office/drawing/2014/main" id="{6D2CC143-2E63-49FB-BC4F-359661D0170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4F46A25-CA9C-417E-898B-471A0C89D22A}" type="slidenum">
              <a:rPr lang="en-US" altLang="en-US"/>
              <a:pPr eaLnBrk="1" hangingPunct="1"/>
              <a:t>22</a:t>
            </a:fld>
            <a:endParaRPr lang="en-US" altLang="en-US"/>
          </a:p>
        </p:txBody>
      </p:sp>
      <p:sp>
        <p:nvSpPr>
          <p:cNvPr id="132099" name="Rectangle 2">
            <a:extLst>
              <a:ext uri="{FF2B5EF4-FFF2-40B4-BE49-F238E27FC236}">
                <a16:creationId xmlns:a16="http://schemas.microsoft.com/office/drawing/2014/main" id="{4E7C8327-AF51-4081-A8A3-D2C814D65281}"/>
              </a:ext>
            </a:extLst>
          </p:cNvPr>
          <p:cNvSpPr>
            <a:spLocks noGrp="1" noRot="1" noChangeAspect="1" noChangeArrowheads="1" noTextEdit="1"/>
          </p:cNvSpPr>
          <p:nvPr>
            <p:ph type="sldImg"/>
          </p:nvPr>
        </p:nvSpPr>
        <p:spPr>
          <a:ln/>
        </p:spPr>
      </p:sp>
      <p:sp>
        <p:nvSpPr>
          <p:cNvPr id="132100" name="Rectangle 3">
            <a:extLst>
              <a:ext uri="{FF2B5EF4-FFF2-40B4-BE49-F238E27FC236}">
                <a16:creationId xmlns:a16="http://schemas.microsoft.com/office/drawing/2014/main" id="{ABD46867-693C-43B1-B7CC-90A195848DF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C2FD4D92-EC1A-4F72-91CF-57CBAB854E1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FB41791-CAD5-438F-A094-B1418837B0BD}" type="slidenum">
              <a:rPr lang="en-US" altLang="en-US"/>
              <a:pPr eaLnBrk="1" hangingPunct="1"/>
              <a:t>23</a:t>
            </a:fld>
            <a:endParaRPr lang="en-US" altLang="en-US"/>
          </a:p>
        </p:txBody>
      </p:sp>
      <p:sp>
        <p:nvSpPr>
          <p:cNvPr id="133123" name="Rectangle 2">
            <a:extLst>
              <a:ext uri="{FF2B5EF4-FFF2-40B4-BE49-F238E27FC236}">
                <a16:creationId xmlns:a16="http://schemas.microsoft.com/office/drawing/2014/main" id="{EBE7743E-F335-45B2-8E90-4100013D4BD1}"/>
              </a:ext>
            </a:extLst>
          </p:cNvPr>
          <p:cNvSpPr>
            <a:spLocks noGrp="1" noRot="1" noChangeAspect="1" noChangeArrowheads="1" noTextEdit="1"/>
          </p:cNvSpPr>
          <p:nvPr>
            <p:ph type="sldImg"/>
          </p:nvPr>
        </p:nvSpPr>
        <p:spPr>
          <a:xfrm>
            <a:off x="1258888" y="720725"/>
            <a:ext cx="4800600" cy="3600450"/>
          </a:xfrm>
          <a:ln/>
        </p:spPr>
      </p:sp>
      <p:sp>
        <p:nvSpPr>
          <p:cNvPr id="133124" name="Rectangle 3">
            <a:extLst>
              <a:ext uri="{FF2B5EF4-FFF2-40B4-BE49-F238E27FC236}">
                <a16:creationId xmlns:a16="http://schemas.microsoft.com/office/drawing/2014/main" id="{8BC12562-3CBA-4242-9C70-2050B85B32C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a:extLst>
              <a:ext uri="{FF2B5EF4-FFF2-40B4-BE49-F238E27FC236}">
                <a16:creationId xmlns:a16="http://schemas.microsoft.com/office/drawing/2014/main" id="{0D180D48-CEFC-4D2E-BB83-625E18E9DB2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09D9390-619D-47FB-A2EF-3F0F081E1C85}" type="slidenum">
              <a:rPr lang="en-US" altLang="en-US"/>
              <a:pPr eaLnBrk="1" hangingPunct="1"/>
              <a:t>24</a:t>
            </a:fld>
            <a:endParaRPr lang="en-US" altLang="en-US"/>
          </a:p>
        </p:txBody>
      </p:sp>
      <p:sp>
        <p:nvSpPr>
          <p:cNvPr id="134147" name="Rectangle 2">
            <a:extLst>
              <a:ext uri="{FF2B5EF4-FFF2-40B4-BE49-F238E27FC236}">
                <a16:creationId xmlns:a16="http://schemas.microsoft.com/office/drawing/2014/main" id="{A34B3E04-0E19-485B-9A03-9ABCF4384B86}"/>
              </a:ext>
            </a:extLst>
          </p:cNvPr>
          <p:cNvSpPr>
            <a:spLocks noGrp="1" noRot="1" noChangeAspect="1" noChangeArrowheads="1" noTextEdit="1"/>
          </p:cNvSpPr>
          <p:nvPr>
            <p:ph type="sldImg"/>
          </p:nvPr>
        </p:nvSpPr>
        <p:spPr>
          <a:ln/>
        </p:spPr>
      </p:sp>
      <p:sp>
        <p:nvSpPr>
          <p:cNvPr id="134148" name="Rectangle 3">
            <a:extLst>
              <a:ext uri="{FF2B5EF4-FFF2-40B4-BE49-F238E27FC236}">
                <a16:creationId xmlns:a16="http://schemas.microsoft.com/office/drawing/2014/main" id="{DA97CE21-B604-4C83-B846-D5E00D3245D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85BE1FD4-E199-4763-B2AA-291A678028B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58635FD-B452-4B46-964A-A93E726D178D}" type="slidenum">
              <a:rPr lang="en-US" altLang="en-US"/>
              <a:pPr eaLnBrk="1" hangingPunct="1"/>
              <a:t>25</a:t>
            </a:fld>
            <a:endParaRPr lang="en-US" altLang="en-US"/>
          </a:p>
        </p:txBody>
      </p:sp>
      <p:sp>
        <p:nvSpPr>
          <p:cNvPr id="135171" name="Rectangle 2">
            <a:extLst>
              <a:ext uri="{FF2B5EF4-FFF2-40B4-BE49-F238E27FC236}">
                <a16:creationId xmlns:a16="http://schemas.microsoft.com/office/drawing/2014/main" id="{FAFE50AB-5E9C-4939-A422-BDBE0CD1BA2C}"/>
              </a:ext>
            </a:extLst>
          </p:cNvPr>
          <p:cNvSpPr>
            <a:spLocks noGrp="1" noRot="1" noChangeAspect="1" noChangeArrowheads="1" noTextEdit="1"/>
          </p:cNvSpPr>
          <p:nvPr>
            <p:ph type="sldImg"/>
          </p:nvPr>
        </p:nvSpPr>
        <p:spPr>
          <a:xfrm>
            <a:off x="1258888" y="720725"/>
            <a:ext cx="4800600" cy="3600450"/>
          </a:xfrm>
          <a:ln/>
        </p:spPr>
      </p:sp>
      <p:sp>
        <p:nvSpPr>
          <p:cNvPr id="135172" name="Rectangle 3">
            <a:extLst>
              <a:ext uri="{FF2B5EF4-FFF2-40B4-BE49-F238E27FC236}">
                <a16:creationId xmlns:a16="http://schemas.microsoft.com/office/drawing/2014/main" id="{67AF28FE-5882-427F-ABB5-30D85862262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a:extLst>
              <a:ext uri="{FF2B5EF4-FFF2-40B4-BE49-F238E27FC236}">
                <a16:creationId xmlns:a16="http://schemas.microsoft.com/office/drawing/2014/main" id="{5D0D2D63-0E73-4638-B63F-0578D45C070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A5169F-A277-4F10-AE96-D7E4B88E9942}" type="slidenum">
              <a:rPr lang="en-US" altLang="en-US"/>
              <a:pPr eaLnBrk="1" hangingPunct="1"/>
              <a:t>26</a:t>
            </a:fld>
            <a:endParaRPr lang="en-US" altLang="en-US"/>
          </a:p>
        </p:txBody>
      </p:sp>
      <p:sp>
        <p:nvSpPr>
          <p:cNvPr id="136195" name="Rectangle 2">
            <a:extLst>
              <a:ext uri="{FF2B5EF4-FFF2-40B4-BE49-F238E27FC236}">
                <a16:creationId xmlns:a16="http://schemas.microsoft.com/office/drawing/2014/main" id="{2274F14F-5A3B-4B35-8635-EA72F1F9804D}"/>
              </a:ext>
            </a:extLst>
          </p:cNvPr>
          <p:cNvSpPr>
            <a:spLocks noGrp="1" noRot="1" noChangeAspect="1" noChangeArrowheads="1" noTextEdit="1"/>
          </p:cNvSpPr>
          <p:nvPr>
            <p:ph type="sldImg"/>
          </p:nvPr>
        </p:nvSpPr>
        <p:spPr>
          <a:ln/>
        </p:spPr>
      </p:sp>
      <p:sp>
        <p:nvSpPr>
          <p:cNvPr id="136196" name="Rectangle 3">
            <a:extLst>
              <a:ext uri="{FF2B5EF4-FFF2-40B4-BE49-F238E27FC236}">
                <a16:creationId xmlns:a16="http://schemas.microsoft.com/office/drawing/2014/main" id="{711BA7D2-3276-45C4-BDE7-BF2AC7BAFC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23CC1DD0-0E1A-4B2F-AF26-FD25ECF9478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84B15CE-0D9B-49BB-BCB6-E2D8A5BCAC1F}" type="slidenum">
              <a:rPr lang="en-US" altLang="en-US"/>
              <a:pPr eaLnBrk="1" hangingPunct="1"/>
              <a:t>27</a:t>
            </a:fld>
            <a:endParaRPr lang="en-US" altLang="en-US"/>
          </a:p>
        </p:txBody>
      </p:sp>
      <p:sp>
        <p:nvSpPr>
          <p:cNvPr id="137219" name="Rectangle 2">
            <a:extLst>
              <a:ext uri="{FF2B5EF4-FFF2-40B4-BE49-F238E27FC236}">
                <a16:creationId xmlns:a16="http://schemas.microsoft.com/office/drawing/2014/main" id="{1EFA002A-A616-4DA9-8A46-B539456CAFD7}"/>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604BE346-A9B2-4468-9D25-1397ED80DDC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108F7854-6978-44A2-BA48-0F79B3C6F5A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5EC6EC-B9B3-43B2-87EE-917630AD814F}" type="slidenum">
              <a:rPr lang="en-US" altLang="en-US"/>
              <a:pPr eaLnBrk="1" hangingPunct="1"/>
              <a:t>28</a:t>
            </a:fld>
            <a:endParaRPr lang="en-US" altLang="en-US"/>
          </a:p>
        </p:txBody>
      </p:sp>
      <p:sp>
        <p:nvSpPr>
          <p:cNvPr id="138243" name="Rectangle 2">
            <a:extLst>
              <a:ext uri="{FF2B5EF4-FFF2-40B4-BE49-F238E27FC236}">
                <a16:creationId xmlns:a16="http://schemas.microsoft.com/office/drawing/2014/main" id="{D858192C-B743-43FA-A578-359742E674EA}"/>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269A9F03-F0D5-4690-9BA9-88F4633DB1B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83CF20CE-46A6-464C-A3DF-209F453F111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526E80-21D6-4006-8DDD-81BBF379AEAC}" type="slidenum">
              <a:rPr lang="en-US" altLang="en-US"/>
              <a:pPr eaLnBrk="1" hangingPunct="1"/>
              <a:t>29</a:t>
            </a:fld>
            <a:endParaRPr lang="en-US" altLang="en-US"/>
          </a:p>
        </p:txBody>
      </p:sp>
      <p:sp>
        <p:nvSpPr>
          <p:cNvPr id="139267" name="Rectangle 2">
            <a:extLst>
              <a:ext uri="{FF2B5EF4-FFF2-40B4-BE49-F238E27FC236}">
                <a16:creationId xmlns:a16="http://schemas.microsoft.com/office/drawing/2014/main" id="{A4282ED8-66D7-441A-A020-DF9FEF56FFF6}"/>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BE6AAF5D-D625-4A86-8E71-B260CCFC570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3B35D41E-7300-4F66-B50B-7880B1A7F8A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6700F2D-A3E5-45BF-B191-7F04C54B9E0E}" type="slidenum">
              <a:rPr lang="en-US" altLang="en-US"/>
              <a:pPr eaLnBrk="1" hangingPunct="1"/>
              <a:t>30</a:t>
            </a:fld>
            <a:endParaRPr lang="en-US" altLang="en-US"/>
          </a:p>
        </p:txBody>
      </p:sp>
      <p:sp>
        <p:nvSpPr>
          <p:cNvPr id="140291" name="Rectangle 2">
            <a:extLst>
              <a:ext uri="{FF2B5EF4-FFF2-40B4-BE49-F238E27FC236}">
                <a16:creationId xmlns:a16="http://schemas.microsoft.com/office/drawing/2014/main" id="{DCECEB7F-E8E9-4517-B2A8-8F9CFB9231E9}"/>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A77A9251-136C-45F2-B374-FE0FFD9F6B0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D356AD1B-126C-4A61-801F-E370B4344571}"/>
              </a:ext>
            </a:extLst>
          </p:cNvPr>
          <p:cNvSpPr>
            <a:spLocks noGrp="1" noChangeArrowheads="1"/>
          </p:cNvSpPr>
          <p:nvPr>
            <p:ph type="sldNum" sz="quarter" idx="5"/>
          </p:nvPr>
        </p:nvSpPr>
        <p:spPr>
          <a:noFill/>
        </p:spPr>
        <p:txBody>
          <a:bodyPr/>
          <a:lstStyle>
            <a:lvl1pPr defTabSz="966788" eaLnBrk="0" hangingPunct="0">
              <a:spcBef>
                <a:spcPct val="30000"/>
              </a:spcBef>
              <a:defRPr sz="1200">
                <a:solidFill>
                  <a:schemeClr val="tx1"/>
                </a:solidFill>
                <a:latin typeface="Arial" panose="020B0604020202020204" pitchFamily="34" charset="0"/>
              </a:defRPr>
            </a:lvl1pPr>
            <a:lvl2pPr marL="742950" indent="-285750" defTabSz="966788" eaLnBrk="0" hangingPunct="0">
              <a:spcBef>
                <a:spcPct val="30000"/>
              </a:spcBef>
              <a:defRPr sz="1200">
                <a:solidFill>
                  <a:schemeClr val="tx1"/>
                </a:solidFill>
                <a:latin typeface="Arial" panose="020B0604020202020204" pitchFamily="34" charset="0"/>
              </a:defRPr>
            </a:lvl2pPr>
            <a:lvl3pPr marL="1143000" indent="-228600" defTabSz="966788" eaLnBrk="0" hangingPunct="0">
              <a:spcBef>
                <a:spcPct val="30000"/>
              </a:spcBef>
              <a:defRPr sz="1200">
                <a:solidFill>
                  <a:schemeClr val="tx1"/>
                </a:solidFill>
                <a:latin typeface="Arial" panose="020B0604020202020204" pitchFamily="34" charset="0"/>
              </a:defRPr>
            </a:lvl3pPr>
            <a:lvl4pPr marL="1600200" indent="-228600" defTabSz="966788" eaLnBrk="0" hangingPunct="0">
              <a:spcBef>
                <a:spcPct val="30000"/>
              </a:spcBef>
              <a:defRPr sz="1200">
                <a:solidFill>
                  <a:schemeClr val="tx1"/>
                </a:solidFill>
                <a:latin typeface="Arial" panose="020B0604020202020204" pitchFamily="34" charset="0"/>
              </a:defRPr>
            </a:lvl4pPr>
            <a:lvl5pPr marL="2057400" indent="-228600" defTabSz="966788" eaLnBrk="0" hangingPunct="0">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506380D6-1792-4F55-9BA8-0F270E0F8621}" type="slidenum">
              <a:rPr lang="en-US" altLang="en-US" sz="1300"/>
              <a:pPr eaLnBrk="1" hangingPunct="1">
                <a:spcBef>
                  <a:spcPct val="0"/>
                </a:spcBef>
              </a:pPr>
              <a:t>3</a:t>
            </a:fld>
            <a:endParaRPr lang="en-US" altLang="en-US" sz="1300"/>
          </a:p>
        </p:txBody>
      </p:sp>
      <p:sp>
        <p:nvSpPr>
          <p:cNvPr id="90115" name="Rectangle 2">
            <a:extLst>
              <a:ext uri="{FF2B5EF4-FFF2-40B4-BE49-F238E27FC236}">
                <a16:creationId xmlns:a16="http://schemas.microsoft.com/office/drawing/2014/main" id="{57BE1482-11E5-4657-97E7-6B9804170D81}"/>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AD3B6F5F-630E-4734-92DA-99D33C880FE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1240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6FD6B957-90E6-4296-AA4C-10D28C794DE8}"/>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3151614-1969-4EC6-A46D-BCA390398B8A}" type="slidenum">
              <a:rPr lang="en-US" altLang="en-US"/>
              <a:pPr eaLnBrk="1" hangingPunct="1"/>
              <a:t>31</a:t>
            </a:fld>
            <a:endParaRPr lang="en-US" altLang="en-US"/>
          </a:p>
        </p:txBody>
      </p:sp>
      <p:sp>
        <p:nvSpPr>
          <p:cNvPr id="141315" name="Rectangle 2">
            <a:extLst>
              <a:ext uri="{FF2B5EF4-FFF2-40B4-BE49-F238E27FC236}">
                <a16:creationId xmlns:a16="http://schemas.microsoft.com/office/drawing/2014/main" id="{CE17963D-08D9-4982-B19F-AC58FC262158}"/>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1029A595-9BAD-4810-92F9-2A37EEDCB2F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CB2DE639-838B-472F-8E58-DAB8C086ABA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4A7A7B5-45BF-4DFB-8E80-734B20962972}" type="slidenum">
              <a:rPr lang="en-US" altLang="en-US"/>
              <a:pPr eaLnBrk="1" hangingPunct="1"/>
              <a:t>32</a:t>
            </a:fld>
            <a:endParaRPr lang="en-US" altLang="en-US"/>
          </a:p>
        </p:txBody>
      </p:sp>
      <p:sp>
        <p:nvSpPr>
          <p:cNvPr id="142339" name="Rectangle 2">
            <a:extLst>
              <a:ext uri="{FF2B5EF4-FFF2-40B4-BE49-F238E27FC236}">
                <a16:creationId xmlns:a16="http://schemas.microsoft.com/office/drawing/2014/main" id="{52E1E20D-FC89-4FA7-AAD2-655CA1944159}"/>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C35CE886-54CD-42BB-BB72-D99F4C68543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0D33664C-419A-400B-9662-75CB5EDFDCF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E100449-0E4F-4FF6-BED1-067A7F499D89}" type="slidenum">
              <a:rPr lang="en-US" altLang="en-US"/>
              <a:pPr eaLnBrk="1" hangingPunct="1"/>
              <a:t>33</a:t>
            </a:fld>
            <a:endParaRPr lang="en-US" altLang="en-US"/>
          </a:p>
        </p:txBody>
      </p:sp>
      <p:sp>
        <p:nvSpPr>
          <p:cNvPr id="143363" name="Rectangle 2">
            <a:extLst>
              <a:ext uri="{FF2B5EF4-FFF2-40B4-BE49-F238E27FC236}">
                <a16:creationId xmlns:a16="http://schemas.microsoft.com/office/drawing/2014/main" id="{302EB7F0-AF7E-4CE5-B2EC-D98A4C3D4FB4}"/>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9592CBEA-E408-4AF0-8FDD-18E1E80DA80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142F48D2-0FFA-4F16-B9FD-748C1290B97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EB49268-27BB-431A-A5A4-3137BFB2EF15}" type="slidenum">
              <a:rPr lang="en-US" altLang="en-US"/>
              <a:pPr eaLnBrk="1" hangingPunct="1"/>
              <a:t>34</a:t>
            </a:fld>
            <a:endParaRPr lang="en-US" altLang="en-US"/>
          </a:p>
        </p:txBody>
      </p:sp>
      <p:sp>
        <p:nvSpPr>
          <p:cNvPr id="144387" name="Rectangle 2">
            <a:extLst>
              <a:ext uri="{FF2B5EF4-FFF2-40B4-BE49-F238E27FC236}">
                <a16:creationId xmlns:a16="http://schemas.microsoft.com/office/drawing/2014/main" id="{812C3491-7D27-4BCA-9DE3-AB8A335E04E9}"/>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0998B9F1-2837-4785-8925-C83F1A5A5FFB}"/>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E992ECB3-041F-4D12-AC73-4C538294D52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FB11CD6-7157-42D7-AA37-E4F5E7418BF5}" type="slidenum">
              <a:rPr lang="en-US" altLang="en-US">
                <a:solidFill>
                  <a:srgbClr val="000000"/>
                </a:solidFill>
              </a:rPr>
              <a:pPr eaLnBrk="1" hangingPunct="1"/>
              <a:t>35</a:t>
            </a:fld>
            <a:endParaRPr lang="en-US" altLang="en-US">
              <a:solidFill>
                <a:srgbClr val="000000"/>
              </a:solidFill>
            </a:endParaRPr>
          </a:p>
        </p:txBody>
      </p:sp>
      <p:sp>
        <p:nvSpPr>
          <p:cNvPr id="145411" name="Rectangle 2">
            <a:extLst>
              <a:ext uri="{FF2B5EF4-FFF2-40B4-BE49-F238E27FC236}">
                <a16:creationId xmlns:a16="http://schemas.microsoft.com/office/drawing/2014/main" id="{B920EFC8-2E8C-4BF7-BBA8-CCC6CDF1F3C6}"/>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44CD96F6-062B-4D6C-9D14-39272EEE28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76594960-B4E4-45C3-B49D-894315A753A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2891D2C-07A4-4C82-B821-A7A9A66FE8D4}" type="slidenum">
              <a:rPr lang="en-US" altLang="en-US"/>
              <a:pPr eaLnBrk="1" hangingPunct="1"/>
              <a:t>39</a:t>
            </a:fld>
            <a:endParaRPr lang="en-US" altLang="en-US"/>
          </a:p>
        </p:txBody>
      </p:sp>
      <p:sp>
        <p:nvSpPr>
          <p:cNvPr id="146435" name="Rectangle 2">
            <a:extLst>
              <a:ext uri="{FF2B5EF4-FFF2-40B4-BE49-F238E27FC236}">
                <a16:creationId xmlns:a16="http://schemas.microsoft.com/office/drawing/2014/main" id="{232D3B6B-C512-4478-AB56-E587A70797FF}"/>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95DFE10C-1D02-4B26-BD9E-D93ED6AA1DF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B1480CA4-0DD6-4946-A8B0-B32B9D550185}"/>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0CA5E98-B74A-4BEB-A0DE-B37502C13007}" type="slidenum">
              <a:rPr lang="en-US" altLang="en-US">
                <a:solidFill>
                  <a:srgbClr val="000000"/>
                </a:solidFill>
              </a:rPr>
              <a:pPr eaLnBrk="1" hangingPunct="1"/>
              <a:t>40</a:t>
            </a:fld>
            <a:endParaRPr lang="en-US" altLang="en-US">
              <a:solidFill>
                <a:srgbClr val="000000"/>
              </a:solidFill>
            </a:endParaRPr>
          </a:p>
        </p:txBody>
      </p:sp>
      <p:sp>
        <p:nvSpPr>
          <p:cNvPr id="147459" name="Rectangle 2">
            <a:extLst>
              <a:ext uri="{FF2B5EF4-FFF2-40B4-BE49-F238E27FC236}">
                <a16:creationId xmlns:a16="http://schemas.microsoft.com/office/drawing/2014/main" id="{34B6B0ED-774F-4BC1-ABC8-5907B8FAA07A}"/>
              </a:ext>
            </a:extLst>
          </p:cNvPr>
          <p:cNvSpPr>
            <a:spLocks noGrp="1" noRot="1" noChangeAspect="1" noChangeArrowheads="1" noTextEdit="1"/>
          </p:cNvSpPr>
          <p:nvPr>
            <p:ph type="sldImg"/>
          </p:nvPr>
        </p:nvSpPr>
        <p:spPr>
          <a:xfrm>
            <a:off x="1258888" y="720725"/>
            <a:ext cx="4800600" cy="3600450"/>
          </a:xfrm>
          <a:ln/>
        </p:spPr>
      </p:sp>
      <p:sp>
        <p:nvSpPr>
          <p:cNvPr id="147460" name="Rectangle 3">
            <a:extLst>
              <a:ext uri="{FF2B5EF4-FFF2-40B4-BE49-F238E27FC236}">
                <a16:creationId xmlns:a16="http://schemas.microsoft.com/office/drawing/2014/main" id="{65166C68-8A18-4475-8A60-A833F5886AD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85E1BEE2-6427-47FE-BEB3-C7BF6A46C900}"/>
              </a:ext>
            </a:extLst>
          </p:cNvPr>
          <p:cNvSpPr>
            <a:spLocks noGrp="1" noRot="1" noChangeAspect="1" noChangeArrowheads="1" noTextEdit="1"/>
          </p:cNvSpPr>
          <p:nvPr>
            <p:ph type="sldImg"/>
          </p:nvPr>
        </p:nvSpPr>
        <p:spPr>
          <a:xfrm>
            <a:off x="2590800" y="730250"/>
            <a:ext cx="0" cy="0"/>
          </a:xfrm>
          <a:ln/>
        </p:spPr>
      </p:sp>
      <p:sp>
        <p:nvSpPr>
          <p:cNvPr id="148483" name="Rectangle 3">
            <a:extLst>
              <a:ext uri="{FF2B5EF4-FFF2-40B4-BE49-F238E27FC236}">
                <a16:creationId xmlns:a16="http://schemas.microsoft.com/office/drawing/2014/main" id="{2AB61696-6E3B-4000-8744-5CF91E5512C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6C8E0D4C-6123-4A20-9DA3-2A92F967B5D1}"/>
              </a:ext>
            </a:extLst>
          </p:cNvPr>
          <p:cNvSpPr>
            <a:spLocks noGrp="1" noRot="1" noChangeAspect="1" noChangeArrowheads="1" noTextEdit="1"/>
          </p:cNvSpPr>
          <p:nvPr>
            <p:ph type="sldImg"/>
          </p:nvPr>
        </p:nvSpPr>
        <p:spPr>
          <a:xfrm>
            <a:off x="1257300" y="730250"/>
            <a:ext cx="4800600" cy="3600450"/>
          </a:xfrm>
          <a:ln>
            <a:noFill/>
          </a:ln>
          <a:extLst>
            <a:ext uri="{91240B29-F687-4F45-9708-019B960494DF}">
              <a14:hiddenLine xmlns:a14="http://schemas.microsoft.com/office/drawing/2010/main" w="9525">
                <a:solidFill>
                  <a:srgbClr val="000000"/>
                </a:solidFill>
                <a:miter lim="800000"/>
                <a:headEnd/>
                <a:tailEnd/>
              </a14:hiddenLine>
            </a:ext>
          </a:extLst>
        </p:spPr>
      </p:sp>
      <p:sp>
        <p:nvSpPr>
          <p:cNvPr id="149507" name="Rectangle 3">
            <a:extLst>
              <a:ext uri="{FF2B5EF4-FFF2-40B4-BE49-F238E27FC236}">
                <a16:creationId xmlns:a16="http://schemas.microsoft.com/office/drawing/2014/main" id="{4B048F49-26C7-468C-BC00-3F58FC42A9B0}"/>
              </a:ext>
            </a:extLst>
          </p:cNvPr>
          <p:cNvSpPr>
            <a:spLocks noGrp="1" noChangeArrowheads="1"/>
          </p:cNvSpPr>
          <p:nvPr>
            <p:ph type="body" idx="1"/>
          </p:nvPr>
        </p:nvSpPr>
        <p:spPr>
          <a:noFill/>
        </p:spPr>
        <p:txBody>
          <a:bodyPr wrap="none" anchor="ct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
            <a:extLst>
              <a:ext uri="{FF2B5EF4-FFF2-40B4-BE49-F238E27FC236}">
                <a16:creationId xmlns:a16="http://schemas.microsoft.com/office/drawing/2014/main" id="{3D17114E-43B4-4B8F-B3A8-C1D208997963}"/>
              </a:ext>
            </a:extLst>
          </p:cNvPr>
          <p:cNvSpPr>
            <a:spLocks noGrp="1" noRot="1" noChangeAspect="1" noChangeArrowheads="1" noTextEdit="1"/>
          </p:cNvSpPr>
          <p:nvPr>
            <p:ph type="sldImg"/>
          </p:nvPr>
        </p:nvSpPr>
        <p:spPr>
          <a:xfrm>
            <a:off x="1588" y="0"/>
            <a:ext cx="1587" cy="1588"/>
          </a:xfrm>
          <a:solidFill>
            <a:srgbClr val="FFFFFF"/>
          </a:solidFill>
          <a:ln/>
        </p:spPr>
      </p:sp>
      <p:sp>
        <p:nvSpPr>
          <p:cNvPr id="150531" name="Rectangle 2">
            <a:extLst>
              <a:ext uri="{FF2B5EF4-FFF2-40B4-BE49-F238E27FC236}">
                <a16:creationId xmlns:a16="http://schemas.microsoft.com/office/drawing/2014/main" id="{C601C954-9E03-4861-B40B-91CDBB8D463B}"/>
              </a:ext>
            </a:extLst>
          </p:cNvPr>
          <p:cNvSpPr>
            <a:spLocks noGrp="1" noChangeArrowheads="1"/>
          </p:cNvSpPr>
          <p:nvPr>
            <p:ph type="body" idx="1"/>
          </p:nvPr>
        </p:nvSpPr>
        <p:spPr>
          <a:xfrm>
            <a:off x="731838" y="4560888"/>
            <a:ext cx="5851525" cy="4225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6E7899DD-E490-4AC9-813F-5436BB1026B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E73FA1-CB73-4528-9449-B9E8381332EC}" type="slidenum">
              <a:rPr lang="en-US" altLang="en-US"/>
              <a:pPr eaLnBrk="1" hangingPunct="1"/>
              <a:t>4</a:t>
            </a:fld>
            <a:endParaRPr lang="en-US" altLang="en-US"/>
          </a:p>
        </p:txBody>
      </p:sp>
      <p:sp>
        <p:nvSpPr>
          <p:cNvPr id="172035" name="Rectangle 2">
            <a:extLst>
              <a:ext uri="{FF2B5EF4-FFF2-40B4-BE49-F238E27FC236}">
                <a16:creationId xmlns:a16="http://schemas.microsoft.com/office/drawing/2014/main" id="{ADA77DAF-462C-414B-955C-C27A58BB3CC5}"/>
              </a:ext>
            </a:extLst>
          </p:cNvPr>
          <p:cNvSpPr>
            <a:spLocks noGrp="1" noRot="1" noChangeAspect="1" noChangeArrowheads="1" noTextEdit="1"/>
          </p:cNvSpPr>
          <p:nvPr>
            <p:ph type="sldImg"/>
          </p:nvPr>
        </p:nvSpPr>
        <p:spPr>
          <a:xfrm>
            <a:off x="1258888" y="720725"/>
            <a:ext cx="4800600" cy="3600450"/>
          </a:xfrm>
          <a:ln/>
        </p:spPr>
      </p:sp>
      <p:sp>
        <p:nvSpPr>
          <p:cNvPr id="172036" name="Rectangle 3">
            <a:extLst>
              <a:ext uri="{FF2B5EF4-FFF2-40B4-BE49-F238E27FC236}">
                <a16:creationId xmlns:a16="http://schemas.microsoft.com/office/drawing/2014/main" id="{D4247941-54AF-42E3-92D8-946A28E6069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21537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58A29331-AC11-4F76-B638-742BCED5B717}"/>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847E639-602C-4AEE-889B-8D7C31D7D57F}" type="slidenum">
              <a:rPr lang="en-US" altLang="en-US"/>
              <a:pPr eaLnBrk="1" hangingPunct="1"/>
              <a:t>44</a:t>
            </a:fld>
            <a:endParaRPr lang="en-US" altLang="en-US"/>
          </a:p>
        </p:txBody>
      </p:sp>
      <p:sp>
        <p:nvSpPr>
          <p:cNvPr id="151555" name="Rectangle 2">
            <a:extLst>
              <a:ext uri="{FF2B5EF4-FFF2-40B4-BE49-F238E27FC236}">
                <a16:creationId xmlns:a16="http://schemas.microsoft.com/office/drawing/2014/main" id="{7BF37B29-77CB-49F9-8A82-08FADE9E872B}"/>
              </a:ext>
            </a:extLst>
          </p:cNvPr>
          <p:cNvSpPr>
            <a:spLocks noGrp="1" noRot="1" noChangeAspect="1" noChangeArrowheads="1" noTextEdit="1"/>
          </p:cNvSpPr>
          <p:nvPr>
            <p:ph type="sldImg"/>
          </p:nvPr>
        </p:nvSpPr>
        <p:spPr>
          <a:xfrm>
            <a:off x="1258888" y="720725"/>
            <a:ext cx="4800600" cy="3600450"/>
          </a:xfrm>
          <a:ln/>
        </p:spPr>
      </p:sp>
      <p:sp>
        <p:nvSpPr>
          <p:cNvPr id="151556" name="Rectangle 3">
            <a:extLst>
              <a:ext uri="{FF2B5EF4-FFF2-40B4-BE49-F238E27FC236}">
                <a16:creationId xmlns:a16="http://schemas.microsoft.com/office/drawing/2014/main" id="{D2A1A6D9-9C22-4A10-9C7C-8CD09C355B1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F8225AB9-55C9-47BA-A501-DD5257AC608B}"/>
              </a:ext>
            </a:extLst>
          </p:cNvPr>
          <p:cNvSpPr>
            <a:spLocks noGrp="1" noRot="1" noChangeAspect="1" noChangeArrowheads="1" noTextEdit="1"/>
          </p:cNvSpPr>
          <p:nvPr>
            <p:ph type="sldImg"/>
          </p:nvPr>
        </p:nvSpPr>
        <p:spPr>
          <a:xfrm>
            <a:off x="2590800" y="730250"/>
            <a:ext cx="0" cy="0"/>
          </a:xfrm>
          <a:ln/>
        </p:spPr>
      </p:sp>
      <p:sp>
        <p:nvSpPr>
          <p:cNvPr id="152579" name="Rectangle 3">
            <a:extLst>
              <a:ext uri="{FF2B5EF4-FFF2-40B4-BE49-F238E27FC236}">
                <a16:creationId xmlns:a16="http://schemas.microsoft.com/office/drawing/2014/main" id="{C21FBD4B-1DD4-487C-A876-B7F05423406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17EE8D1F-9E98-4508-B90E-AF0EB311AEBA}"/>
              </a:ext>
            </a:extLst>
          </p:cNvPr>
          <p:cNvSpPr>
            <a:spLocks noGrp="1" noRot="1" noChangeAspect="1" noChangeArrowheads="1" noTextEdit="1"/>
          </p:cNvSpPr>
          <p:nvPr>
            <p:ph type="sldImg"/>
          </p:nvPr>
        </p:nvSpPr>
        <p:spPr>
          <a:xfrm>
            <a:off x="2590800" y="730250"/>
            <a:ext cx="0" cy="0"/>
          </a:xfrm>
          <a:ln/>
        </p:spPr>
      </p:sp>
      <p:sp>
        <p:nvSpPr>
          <p:cNvPr id="153603" name="Rectangle 3">
            <a:extLst>
              <a:ext uri="{FF2B5EF4-FFF2-40B4-BE49-F238E27FC236}">
                <a16:creationId xmlns:a16="http://schemas.microsoft.com/office/drawing/2014/main" id="{F0E27AFA-CC41-46AE-846B-FD81350AD61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C3B8E77F-A290-40AE-8A9C-B6D9BD76481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0C924DC-985C-4ED5-BCC2-B85572B7FA35}" type="slidenum">
              <a:rPr lang="en-US" altLang="en-US"/>
              <a:pPr eaLnBrk="1" hangingPunct="1"/>
              <a:t>47</a:t>
            </a:fld>
            <a:endParaRPr lang="en-US" altLang="en-US"/>
          </a:p>
        </p:txBody>
      </p:sp>
      <p:sp>
        <p:nvSpPr>
          <p:cNvPr id="154627" name="Rectangle 2">
            <a:extLst>
              <a:ext uri="{FF2B5EF4-FFF2-40B4-BE49-F238E27FC236}">
                <a16:creationId xmlns:a16="http://schemas.microsoft.com/office/drawing/2014/main" id="{9CF53A2A-394F-4251-A680-E7A0637347D8}"/>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D6B6CBD0-0E1C-423A-8EB7-78EF32A4AB9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EEEAC7D2-6F58-4147-A981-FDA97981DA1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6BB5561-383F-47C5-B295-51C76B719CC9}" type="slidenum">
              <a:rPr lang="en-US" altLang="en-US"/>
              <a:pPr eaLnBrk="1" hangingPunct="1"/>
              <a:t>48</a:t>
            </a:fld>
            <a:endParaRPr lang="en-US" altLang="en-US"/>
          </a:p>
        </p:txBody>
      </p:sp>
      <p:sp>
        <p:nvSpPr>
          <p:cNvPr id="155651" name="Rectangle 2">
            <a:extLst>
              <a:ext uri="{FF2B5EF4-FFF2-40B4-BE49-F238E27FC236}">
                <a16:creationId xmlns:a16="http://schemas.microsoft.com/office/drawing/2014/main" id="{F209CBBC-0CAD-42A6-B2E4-761D530DD708}"/>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0444430-E06E-4B77-8615-AE920CF98C2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3CA1602-FFE6-4D3F-ACF6-AFEEDA29481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5BDF63D-4AD3-4691-8A43-0906D9A4F84D}" type="slidenum">
              <a:rPr lang="en-US" altLang="en-US"/>
              <a:pPr eaLnBrk="1" hangingPunct="1"/>
              <a:t>49</a:t>
            </a:fld>
            <a:endParaRPr lang="en-US" altLang="en-US"/>
          </a:p>
        </p:txBody>
      </p:sp>
      <p:sp>
        <p:nvSpPr>
          <p:cNvPr id="156675" name="Rectangle 2">
            <a:extLst>
              <a:ext uri="{FF2B5EF4-FFF2-40B4-BE49-F238E27FC236}">
                <a16:creationId xmlns:a16="http://schemas.microsoft.com/office/drawing/2014/main" id="{B5E7BDA2-7922-4777-BB23-FDD078777F50}"/>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AD328A95-D3CC-4615-BBEE-47F2FF66C2F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7AAE5DCA-2C5B-4993-A637-2E2CBE0B6907}"/>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D8FB1A-E9FE-4DA4-AB8E-A4F6307E212C}" type="slidenum">
              <a:rPr lang="en-US" altLang="en-US"/>
              <a:pPr eaLnBrk="1" hangingPunct="1"/>
              <a:t>50</a:t>
            </a:fld>
            <a:endParaRPr lang="en-US" altLang="en-US"/>
          </a:p>
        </p:txBody>
      </p:sp>
      <p:sp>
        <p:nvSpPr>
          <p:cNvPr id="157699" name="Rectangle 2">
            <a:extLst>
              <a:ext uri="{FF2B5EF4-FFF2-40B4-BE49-F238E27FC236}">
                <a16:creationId xmlns:a16="http://schemas.microsoft.com/office/drawing/2014/main" id="{E01E55AD-62A5-465A-944D-C3423F0CC08B}"/>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77942A06-C5FB-45F6-87B2-DB2E93D93F6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0DA166CB-A471-4BE5-BB64-E7F9EB36508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D20E101-4786-4060-8CE3-CEA3B164A344}" type="slidenum">
              <a:rPr lang="en-US" altLang="en-US"/>
              <a:pPr eaLnBrk="1" hangingPunct="1"/>
              <a:t>51</a:t>
            </a:fld>
            <a:endParaRPr lang="en-US" altLang="en-US"/>
          </a:p>
        </p:txBody>
      </p:sp>
      <p:sp>
        <p:nvSpPr>
          <p:cNvPr id="158723" name="Rectangle 2">
            <a:extLst>
              <a:ext uri="{FF2B5EF4-FFF2-40B4-BE49-F238E27FC236}">
                <a16:creationId xmlns:a16="http://schemas.microsoft.com/office/drawing/2014/main" id="{59D6AA84-EC1D-421E-A6D8-A0F70445E917}"/>
              </a:ext>
            </a:extLst>
          </p:cNvPr>
          <p:cNvSpPr>
            <a:spLocks noGrp="1" noRot="1" noChangeAspect="1" noChangeArrowheads="1" noTextEdit="1"/>
          </p:cNvSpPr>
          <p:nvPr>
            <p:ph type="sldImg"/>
          </p:nvPr>
        </p:nvSpPr>
        <p:spPr>
          <a:xfrm>
            <a:off x="1258888" y="720725"/>
            <a:ext cx="4800600" cy="3600450"/>
          </a:xfrm>
          <a:ln/>
        </p:spPr>
      </p:sp>
      <p:sp>
        <p:nvSpPr>
          <p:cNvPr id="158724" name="Rectangle 3">
            <a:extLst>
              <a:ext uri="{FF2B5EF4-FFF2-40B4-BE49-F238E27FC236}">
                <a16:creationId xmlns:a16="http://schemas.microsoft.com/office/drawing/2014/main" id="{90B78B7F-D961-4E6F-8BEE-1F137096DBA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BCAAFAEC-5E44-4634-87F7-01E89801CBB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6B0D9C7-C213-4B40-9373-013138DB5FFC}" type="slidenum">
              <a:rPr lang="en-US" altLang="en-US"/>
              <a:pPr eaLnBrk="1" hangingPunct="1"/>
              <a:t>52</a:t>
            </a:fld>
            <a:endParaRPr lang="en-US" altLang="en-US"/>
          </a:p>
        </p:txBody>
      </p:sp>
      <p:sp>
        <p:nvSpPr>
          <p:cNvPr id="159747" name="Rectangle 2">
            <a:extLst>
              <a:ext uri="{FF2B5EF4-FFF2-40B4-BE49-F238E27FC236}">
                <a16:creationId xmlns:a16="http://schemas.microsoft.com/office/drawing/2014/main" id="{7E1B9486-578E-4760-90C2-3A1EBB9D2312}"/>
              </a:ext>
            </a:extLst>
          </p:cNvPr>
          <p:cNvSpPr>
            <a:spLocks noGrp="1" noRot="1" noChangeAspect="1" noChangeArrowheads="1" noTextEdit="1"/>
          </p:cNvSpPr>
          <p:nvPr>
            <p:ph type="sldImg"/>
          </p:nvPr>
        </p:nvSpPr>
        <p:spPr>
          <a:xfrm>
            <a:off x="1258888" y="720725"/>
            <a:ext cx="4800600" cy="3600450"/>
          </a:xfrm>
          <a:ln/>
        </p:spPr>
      </p:sp>
      <p:sp>
        <p:nvSpPr>
          <p:cNvPr id="159748" name="Rectangle 3">
            <a:extLst>
              <a:ext uri="{FF2B5EF4-FFF2-40B4-BE49-F238E27FC236}">
                <a16:creationId xmlns:a16="http://schemas.microsoft.com/office/drawing/2014/main" id="{AD76E26C-D4B1-435D-891A-93E1795CCB8A}"/>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C593F97C-66C4-4D7D-B521-D2ECB21471D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72E6B3F-3F05-4DFB-A235-893C5CEC6A5A}" type="slidenum">
              <a:rPr lang="en-US" altLang="en-US"/>
              <a:pPr eaLnBrk="1" hangingPunct="1"/>
              <a:t>53</a:t>
            </a:fld>
            <a:endParaRPr lang="en-US" altLang="en-US"/>
          </a:p>
        </p:txBody>
      </p:sp>
      <p:sp>
        <p:nvSpPr>
          <p:cNvPr id="160771" name="Rectangle 2">
            <a:extLst>
              <a:ext uri="{FF2B5EF4-FFF2-40B4-BE49-F238E27FC236}">
                <a16:creationId xmlns:a16="http://schemas.microsoft.com/office/drawing/2014/main" id="{6CF7FC1A-161E-4D91-9DD5-41FBE6430530}"/>
              </a:ext>
            </a:extLst>
          </p:cNvPr>
          <p:cNvSpPr>
            <a:spLocks noGrp="1" noRot="1" noChangeAspect="1" noChangeArrowheads="1" noTextEdit="1"/>
          </p:cNvSpPr>
          <p:nvPr>
            <p:ph type="sldImg"/>
          </p:nvPr>
        </p:nvSpPr>
        <p:spPr>
          <a:xfrm>
            <a:off x="1258888" y="720725"/>
            <a:ext cx="4800600" cy="3600450"/>
          </a:xfrm>
          <a:ln/>
        </p:spPr>
      </p:sp>
      <p:sp>
        <p:nvSpPr>
          <p:cNvPr id="160772" name="Rectangle 3">
            <a:extLst>
              <a:ext uri="{FF2B5EF4-FFF2-40B4-BE49-F238E27FC236}">
                <a16:creationId xmlns:a16="http://schemas.microsoft.com/office/drawing/2014/main" id="{9CA77554-095F-48FF-B1FC-D4B905EDD3F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30378D94-33D5-4E5A-95E1-858611E699BE}"/>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554966-20A3-4034-8667-128B619D0378}" type="slidenum">
              <a:rPr lang="en-US" altLang="en-US"/>
              <a:pPr eaLnBrk="1" hangingPunct="1"/>
              <a:t>5</a:t>
            </a:fld>
            <a:endParaRPr lang="en-US" altLang="en-US"/>
          </a:p>
        </p:txBody>
      </p:sp>
      <p:sp>
        <p:nvSpPr>
          <p:cNvPr id="115715" name="Rectangle 2">
            <a:extLst>
              <a:ext uri="{FF2B5EF4-FFF2-40B4-BE49-F238E27FC236}">
                <a16:creationId xmlns:a16="http://schemas.microsoft.com/office/drawing/2014/main" id="{38549782-62E0-4F3E-90AA-989472B07616}"/>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696647B5-1A9A-4F90-84D8-8F025299404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74FF6376-EA5B-4E53-9820-D92760237E9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E49F98D-BBB1-41B4-809E-A031541F1707}" type="slidenum">
              <a:rPr lang="en-US" altLang="en-US"/>
              <a:pPr eaLnBrk="1" hangingPunct="1"/>
              <a:t>54</a:t>
            </a:fld>
            <a:endParaRPr lang="en-US" altLang="en-US"/>
          </a:p>
        </p:txBody>
      </p:sp>
      <p:sp>
        <p:nvSpPr>
          <p:cNvPr id="161795" name="Rectangle 2">
            <a:extLst>
              <a:ext uri="{FF2B5EF4-FFF2-40B4-BE49-F238E27FC236}">
                <a16:creationId xmlns:a16="http://schemas.microsoft.com/office/drawing/2014/main" id="{31BC8547-EF1C-4210-B023-D421722B840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C9A4C0F1-85A2-46AE-BF80-2DAEF05FD6E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409AE8DE-DEE0-4F51-8DA5-C3C962231AC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DD03B8-1074-42C6-B0BE-13D42F2FDD0E}" type="slidenum">
              <a:rPr lang="en-US" altLang="en-US"/>
              <a:pPr eaLnBrk="1" hangingPunct="1"/>
              <a:t>55</a:t>
            </a:fld>
            <a:endParaRPr lang="en-US" altLang="en-US"/>
          </a:p>
        </p:txBody>
      </p:sp>
      <p:sp>
        <p:nvSpPr>
          <p:cNvPr id="162819" name="Rectangle 2">
            <a:extLst>
              <a:ext uri="{FF2B5EF4-FFF2-40B4-BE49-F238E27FC236}">
                <a16:creationId xmlns:a16="http://schemas.microsoft.com/office/drawing/2014/main" id="{5D89CBD3-7F79-4150-8C8C-E05A766AC5F0}"/>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18A3F82B-65CD-4526-8798-5C948713E8A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0F049C00-95F3-4253-A8B2-8884FD38BEA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2ECC0A-BD6F-4A0D-865F-E974BA92F195}" type="slidenum">
              <a:rPr lang="en-US" altLang="en-US"/>
              <a:pPr eaLnBrk="1" hangingPunct="1"/>
              <a:t>56</a:t>
            </a:fld>
            <a:endParaRPr lang="en-US" altLang="en-US"/>
          </a:p>
        </p:txBody>
      </p:sp>
      <p:sp>
        <p:nvSpPr>
          <p:cNvPr id="163843" name="Rectangle 2">
            <a:extLst>
              <a:ext uri="{FF2B5EF4-FFF2-40B4-BE49-F238E27FC236}">
                <a16:creationId xmlns:a16="http://schemas.microsoft.com/office/drawing/2014/main" id="{93C4AEFE-145F-46FB-9F40-108EB1F4BD35}"/>
              </a:ext>
            </a:extLst>
          </p:cNvPr>
          <p:cNvSpPr>
            <a:spLocks noGrp="1" noRot="1" noChangeAspect="1" noChangeArrowheads="1" noTextEdit="1"/>
          </p:cNvSpPr>
          <p:nvPr>
            <p:ph type="sldImg"/>
          </p:nvPr>
        </p:nvSpPr>
        <p:spPr>
          <a:xfrm>
            <a:off x="1258888" y="720725"/>
            <a:ext cx="4800600" cy="3600450"/>
          </a:xfrm>
          <a:ln/>
        </p:spPr>
      </p:sp>
      <p:sp>
        <p:nvSpPr>
          <p:cNvPr id="163844" name="Rectangle 3">
            <a:extLst>
              <a:ext uri="{FF2B5EF4-FFF2-40B4-BE49-F238E27FC236}">
                <a16:creationId xmlns:a16="http://schemas.microsoft.com/office/drawing/2014/main" id="{9A50A35E-17A6-414C-8C07-17C3737D4D9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1B218EC8-EBF8-43F1-9432-2561DD83579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6247717-1F0D-4A21-9BCB-7D1B2DEAD3BF}" type="slidenum">
              <a:rPr lang="en-US" altLang="en-US"/>
              <a:pPr eaLnBrk="1" hangingPunct="1"/>
              <a:t>57</a:t>
            </a:fld>
            <a:endParaRPr lang="en-US" altLang="en-US"/>
          </a:p>
        </p:txBody>
      </p:sp>
      <p:sp>
        <p:nvSpPr>
          <p:cNvPr id="164867" name="Rectangle 2">
            <a:extLst>
              <a:ext uri="{FF2B5EF4-FFF2-40B4-BE49-F238E27FC236}">
                <a16:creationId xmlns:a16="http://schemas.microsoft.com/office/drawing/2014/main" id="{F80A68FD-89C6-4409-8FA0-9A286F49830B}"/>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73F36E02-804E-4962-B6EF-92C925FE83A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100173A4-F9D0-4528-994F-2B3216D1B63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ABE37F9-8C26-4756-ADB8-3F7349864795}" type="slidenum">
              <a:rPr lang="en-US" altLang="en-US"/>
              <a:pPr eaLnBrk="1" hangingPunct="1"/>
              <a:t>58</a:t>
            </a:fld>
            <a:endParaRPr lang="en-US" altLang="en-US"/>
          </a:p>
        </p:txBody>
      </p:sp>
      <p:sp>
        <p:nvSpPr>
          <p:cNvPr id="165891" name="Rectangle 2">
            <a:extLst>
              <a:ext uri="{FF2B5EF4-FFF2-40B4-BE49-F238E27FC236}">
                <a16:creationId xmlns:a16="http://schemas.microsoft.com/office/drawing/2014/main" id="{BDB7C4DD-A144-4B38-8FAE-C756C8A7A150}"/>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785B0F18-CA9A-4D42-8ECD-E74067F053C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7F261395-5D10-4A19-A326-2448A2AF7C5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3C595E2-3015-406A-B267-585A6EFB9186}" type="slidenum">
              <a:rPr lang="en-US" altLang="en-US"/>
              <a:pPr eaLnBrk="1" hangingPunct="1"/>
              <a:t>59</a:t>
            </a:fld>
            <a:endParaRPr lang="en-US" altLang="en-US"/>
          </a:p>
        </p:txBody>
      </p:sp>
      <p:sp>
        <p:nvSpPr>
          <p:cNvPr id="166915" name="Rectangle 2">
            <a:extLst>
              <a:ext uri="{FF2B5EF4-FFF2-40B4-BE49-F238E27FC236}">
                <a16:creationId xmlns:a16="http://schemas.microsoft.com/office/drawing/2014/main" id="{7D74C6A6-7118-4732-9FF1-193B251B2B65}"/>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08B1ADDA-00B0-4324-B002-6EDCA3A72FC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a:extLst>
              <a:ext uri="{FF2B5EF4-FFF2-40B4-BE49-F238E27FC236}">
                <a16:creationId xmlns:a16="http://schemas.microsoft.com/office/drawing/2014/main" id="{880E5447-11C2-46F4-8211-F13283E9B5D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75CAC34-D5CE-469C-90C4-7C8819E33B32}" type="slidenum">
              <a:rPr lang="en-US" altLang="en-US"/>
              <a:pPr eaLnBrk="1" hangingPunct="1"/>
              <a:t>60</a:t>
            </a:fld>
            <a:endParaRPr lang="en-US" altLang="en-US"/>
          </a:p>
        </p:txBody>
      </p:sp>
      <p:sp>
        <p:nvSpPr>
          <p:cNvPr id="167939" name="Rectangle 2">
            <a:extLst>
              <a:ext uri="{FF2B5EF4-FFF2-40B4-BE49-F238E27FC236}">
                <a16:creationId xmlns:a16="http://schemas.microsoft.com/office/drawing/2014/main" id="{AEAFCF91-75EC-4F2D-ADAF-B77606A2F513}"/>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F770094C-CB32-40DE-A85B-A8BB330D888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66D9E710-140C-4526-B77F-FC202C6AB97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8CAB80-DC90-45A3-BDBC-655F7A81D286}" type="slidenum">
              <a:rPr lang="en-US" altLang="en-US"/>
              <a:pPr eaLnBrk="1" hangingPunct="1"/>
              <a:t>61</a:t>
            </a:fld>
            <a:endParaRPr lang="en-US" altLang="en-US"/>
          </a:p>
        </p:txBody>
      </p:sp>
      <p:sp>
        <p:nvSpPr>
          <p:cNvPr id="168963" name="Rectangle 2">
            <a:extLst>
              <a:ext uri="{FF2B5EF4-FFF2-40B4-BE49-F238E27FC236}">
                <a16:creationId xmlns:a16="http://schemas.microsoft.com/office/drawing/2014/main" id="{35E9B1EE-8926-45C2-9619-911D7206AB38}"/>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103F78E2-7AA2-4639-A92A-0DB95BEAADC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a:extLst>
              <a:ext uri="{FF2B5EF4-FFF2-40B4-BE49-F238E27FC236}">
                <a16:creationId xmlns:a16="http://schemas.microsoft.com/office/drawing/2014/main" id="{F3D8CC1B-92B5-44B3-9BF4-8F406DB62F73}"/>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A3606F-FAE6-49BA-9419-1E81D902D12F}" type="slidenum">
              <a:rPr lang="en-US" altLang="en-US"/>
              <a:pPr eaLnBrk="1" hangingPunct="1"/>
              <a:t>62</a:t>
            </a:fld>
            <a:endParaRPr lang="en-US" altLang="en-US"/>
          </a:p>
        </p:txBody>
      </p:sp>
      <p:sp>
        <p:nvSpPr>
          <p:cNvPr id="169987" name="Rectangle 2">
            <a:extLst>
              <a:ext uri="{FF2B5EF4-FFF2-40B4-BE49-F238E27FC236}">
                <a16:creationId xmlns:a16="http://schemas.microsoft.com/office/drawing/2014/main" id="{690AB83B-48B8-46FC-B3FF-052F525F39F9}"/>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B7FF40AC-0DF6-4F00-B760-C771BD951AF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704715FC-B0F1-4A87-8559-10CCBC7E5F2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0E3A96A-C24E-46C7-831D-981426E6E082}" type="slidenum">
              <a:rPr lang="en-US" altLang="en-US"/>
              <a:pPr eaLnBrk="1" hangingPunct="1"/>
              <a:t>63</a:t>
            </a:fld>
            <a:endParaRPr lang="en-US" altLang="en-US"/>
          </a:p>
        </p:txBody>
      </p:sp>
      <p:sp>
        <p:nvSpPr>
          <p:cNvPr id="171011" name="Rectangle 2">
            <a:extLst>
              <a:ext uri="{FF2B5EF4-FFF2-40B4-BE49-F238E27FC236}">
                <a16:creationId xmlns:a16="http://schemas.microsoft.com/office/drawing/2014/main" id="{1AE6C1DB-9EE4-4D4E-A2BF-32A2A92C6104}"/>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6933F83E-5607-4CFE-BD60-8196134D4F7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66B91F-E49E-42C5-BB77-AFC6BB122B1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FD3734C-7AA8-4D6A-ACE8-EDDCA94CC002}" type="slidenum">
              <a:rPr lang="en-US" altLang="en-US"/>
              <a:pPr eaLnBrk="1" hangingPunct="1"/>
              <a:t>6</a:t>
            </a:fld>
            <a:endParaRPr lang="en-US" altLang="en-US"/>
          </a:p>
        </p:txBody>
      </p:sp>
      <p:sp>
        <p:nvSpPr>
          <p:cNvPr id="116739" name="Rectangle 2">
            <a:extLst>
              <a:ext uri="{FF2B5EF4-FFF2-40B4-BE49-F238E27FC236}">
                <a16:creationId xmlns:a16="http://schemas.microsoft.com/office/drawing/2014/main" id="{E3951F40-4F00-46EB-A915-71CB2D03AFC7}"/>
              </a:ext>
            </a:extLst>
          </p:cNvPr>
          <p:cNvSpPr>
            <a:spLocks noGrp="1" noRot="1" noChangeAspect="1" noChangeArrowheads="1" noTextEdit="1"/>
          </p:cNvSpPr>
          <p:nvPr>
            <p:ph type="sldImg"/>
          </p:nvPr>
        </p:nvSpPr>
        <p:spPr>
          <a:xfrm>
            <a:off x="1257300" y="719138"/>
            <a:ext cx="4802188" cy="3602037"/>
          </a:xfrm>
          <a:ln/>
        </p:spPr>
      </p:sp>
      <p:sp>
        <p:nvSpPr>
          <p:cNvPr id="116740" name="Rectangle 3">
            <a:extLst>
              <a:ext uri="{FF2B5EF4-FFF2-40B4-BE49-F238E27FC236}">
                <a16:creationId xmlns:a16="http://schemas.microsoft.com/office/drawing/2014/main" id="{ED6F8715-33A0-4E83-BB25-7D90F4C09F5A}"/>
              </a:ext>
            </a:extLst>
          </p:cNvPr>
          <p:cNvSpPr>
            <a:spLocks noGrp="1" noChangeArrowheads="1"/>
          </p:cNvSpPr>
          <p:nvPr>
            <p:ph type="body" idx="1"/>
          </p:nvPr>
        </p:nvSpPr>
        <p:spPr>
          <a:xfrm>
            <a:off x="974725" y="4560888"/>
            <a:ext cx="5365750" cy="4321175"/>
          </a:xfrm>
          <a:noFill/>
        </p:spPr>
        <p:txBody>
          <a:bodyPr lIns="97761" tIns="48880" rIns="97761" bIns="48880"/>
          <a:lstStyle/>
          <a:p>
            <a:pPr eaLnBrk="1" hangingPunct="1"/>
            <a:endParaRPr lang="en-US" altLang="en-US">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a:extLst>
              <a:ext uri="{FF2B5EF4-FFF2-40B4-BE49-F238E27FC236}">
                <a16:creationId xmlns:a16="http://schemas.microsoft.com/office/drawing/2014/main" id="{6E7899DD-E490-4AC9-813F-5436BB1026B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BE73FA1-CB73-4528-9449-B9E8381332EC}" type="slidenum">
              <a:rPr lang="en-US" altLang="en-US"/>
              <a:pPr eaLnBrk="1" hangingPunct="1"/>
              <a:t>64</a:t>
            </a:fld>
            <a:endParaRPr lang="en-US" altLang="en-US"/>
          </a:p>
        </p:txBody>
      </p:sp>
      <p:sp>
        <p:nvSpPr>
          <p:cNvPr id="172035" name="Rectangle 2">
            <a:extLst>
              <a:ext uri="{FF2B5EF4-FFF2-40B4-BE49-F238E27FC236}">
                <a16:creationId xmlns:a16="http://schemas.microsoft.com/office/drawing/2014/main" id="{ADA77DAF-462C-414B-955C-C27A58BB3CC5}"/>
              </a:ext>
            </a:extLst>
          </p:cNvPr>
          <p:cNvSpPr>
            <a:spLocks noGrp="1" noRot="1" noChangeAspect="1" noChangeArrowheads="1" noTextEdit="1"/>
          </p:cNvSpPr>
          <p:nvPr>
            <p:ph type="sldImg"/>
          </p:nvPr>
        </p:nvSpPr>
        <p:spPr>
          <a:xfrm>
            <a:off x="1258888" y="720725"/>
            <a:ext cx="4800600" cy="3600450"/>
          </a:xfrm>
          <a:ln/>
        </p:spPr>
      </p:sp>
      <p:sp>
        <p:nvSpPr>
          <p:cNvPr id="172036" name="Rectangle 3">
            <a:extLst>
              <a:ext uri="{FF2B5EF4-FFF2-40B4-BE49-F238E27FC236}">
                <a16:creationId xmlns:a16="http://schemas.microsoft.com/office/drawing/2014/main" id="{D4247941-54AF-42E3-92D8-946A28E6069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17800884-9457-48FF-8D38-1BCC8C91FC2F}"/>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294CC8B-ACF4-4E17-8609-70ADB37796DF}" type="slidenum">
              <a:rPr lang="en-US" altLang="en-US"/>
              <a:pPr eaLnBrk="1" hangingPunct="1"/>
              <a:t>65</a:t>
            </a:fld>
            <a:endParaRPr lang="en-US" altLang="en-US"/>
          </a:p>
        </p:txBody>
      </p:sp>
      <p:sp>
        <p:nvSpPr>
          <p:cNvPr id="173059" name="Rectangle 2">
            <a:extLst>
              <a:ext uri="{FF2B5EF4-FFF2-40B4-BE49-F238E27FC236}">
                <a16:creationId xmlns:a16="http://schemas.microsoft.com/office/drawing/2014/main" id="{10C3A066-4055-46BD-86A3-B2E8E8AA260D}"/>
              </a:ext>
            </a:extLst>
          </p:cNvPr>
          <p:cNvSpPr>
            <a:spLocks noGrp="1" noRot="1" noChangeAspect="1" noChangeArrowheads="1" noTextEdit="1"/>
          </p:cNvSpPr>
          <p:nvPr>
            <p:ph type="sldImg"/>
          </p:nvPr>
        </p:nvSpPr>
        <p:spPr>
          <a:xfrm>
            <a:off x="1258888" y="720725"/>
            <a:ext cx="4800600" cy="3600450"/>
          </a:xfrm>
          <a:ln/>
        </p:spPr>
      </p:sp>
      <p:sp>
        <p:nvSpPr>
          <p:cNvPr id="173060" name="Rectangle 3">
            <a:extLst>
              <a:ext uri="{FF2B5EF4-FFF2-40B4-BE49-F238E27FC236}">
                <a16:creationId xmlns:a16="http://schemas.microsoft.com/office/drawing/2014/main" id="{B58AC645-B98E-4925-895B-AD3DB5CEEC8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a:extLst>
              <a:ext uri="{FF2B5EF4-FFF2-40B4-BE49-F238E27FC236}">
                <a16:creationId xmlns:a16="http://schemas.microsoft.com/office/drawing/2014/main" id="{777BD7CF-9CCC-4437-BF84-16E93905CEA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C87287E-37DF-4D8E-A9A1-4CF94BC5866F}" type="slidenum">
              <a:rPr lang="en-US" altLang="en-US"/>
              <a:pPr eaLnBrk="1" hangingPunct="1"/>
              <a:t>66</a:t>
            </a:fld>
            <a:endParaRPr lang="en-US" altLang="en-US"/>
          </a:p>
        </p:txBody>
      </p:sp>
      <p:sp>
        <p:nvSpPr>
          <p:cNvPr id="174083" name="Rectangle 2">
            <a:extLst>
              <a:ext uri="{FF2B5EF4-FFF2-40B4-BE49-F238E27FC236}">
                <a16:creationId xmlns:a16="http://schemas.microsoft.com/office/drawing/2014/main" id="{E3D4CBA9-B5F0-4E9F-9E0E-C46B34202DE4}"/>
              </a:ext>
            </a:extLst>
          </p:cNvPr>
          <p:cNvSpPr>
            <a:spLocks noGrp="1" noRot="1" noChangeAspect="1" noChangeArrowheads="1" noTextEdit="1"/>
          </p:cNvSpPr>
          <p:nvPr>
            <p:ph type="sldImg"/>
          </p:nvPr>
        </p:nvSpPr>
        <p:spPr>
          <a:xfrm>
            <a:off x="1258888" y="720725"/>
            <a:ext cx="4800600" cy="3600450"/>
          </a:xfrm>
          <a:ln/>
        </p:spPr>
      </p:sp>
      <p:sp>
        <p:nvSpPr>
          <p:cNvPr id="174084" name="Rectangle 3">
            <a:extLst>
              <a:ext uri="{FF2B5EF4-FFF2-40B4-BE49-F238E27FC236}">
                <a16:creationId xmlns:a16="http://schemas.microsoft.com/office/drawing/2014/main" id="{5E7C84AF-D3B3-48B7-BC08-4DB45671E57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7A709357-6375-4A27-BCDF-AEC61594DFA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28FF0F-9E8A-46EB-AA4D-5FB1192F277A}" type="slidenum">
              <a:rPr lang="en-US" altLang="en-US"/>
              <a:pPr eaLnBrk="1" hangingPunct="1"/>
              <a:t>67</a:t>
            </a:fld>
            <a:endParaRPr lang="en-US" altLang="en-US"/>
          </a:p>
        </p:txBody>
      </p:sp>
      <p:sp>
        <p:nvSpPr>
          <p:cNvPr id="175107" name="Rectangle 2">
            <a:extLst>
              <a:ext uri="{FF2B5EF4-FFF2-40B4-BE49-F238E27FC236}">
                <a16:creationId xmlns:a16="http://schemas.microsoft.com/office/drawing/2014/main" id="{FDE2F9F8-C5F7-42F0-9579-6FD0C0978D7F}"/>
              </a:ext>
            </a:extLst>
          </p:cNvPr>
          <p:cNvSpPr>
            <a:spLocks noGrp="1" noRot="1" noChangeAspect="1" noChangeArrowheads="1" noTextEdit="1"/>
          </p:cNvSpPr>
          <p:nvPr>
            <p:ph type="sldImg"/>
          </p:nvPr>
        </p:nvSpPr>
        <p:spPr>
          <a:xfrm>
            <a:off x="1258888" y="720725"/>
            <a:ext cx="4800600" cy="3600450"/>
          </a:xfrm>
          <a:ln/>
        </p:spPr>
      </p:sp>
      <p:sp>
        <p:nvSpPr>
          <p:cNvPr id="175108" name="Rectangle 3">
            <a:extLst>
              <a:ext uri="{FF2B5EF4-FFF2-40B4-BE49-F238E27FC236}">
                <a16:creationId xmlns:a16="http://schemas.microsoft.com/office/drawing/2014/main" id="{B0D186A3-7DD9-4892-A31E-826A032C028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a:extLst>
              <a:ext uri="{FF2B5EF4-FFF2-40B4-BE49-F238E27FC236}">
                <a16:creationId xmlns:a16="http://schemas.microsoft.com/office/drawing/2014/main" id="{42303F26-E598-4203-AB2F-69CF9418F6D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96A4E3F-54E7-4622-88FC-6936CF9C02C1}" type="slidenum">
              <a:rPr lang="en-US" altLang="en-US"/>
              <a:pPr eaLnBrk="1" hangingPunct="1"/>
              <a:t>68</a:t>
            </a:fld>
            <a:endParaRPr lang="en-US" altLang="en-US"/>
          </a:p>
        </p:txBody>
      </p:sp>
      <p:sp>
        <p:nvSpPr>
          <p:cNvPr id="176131" name="Rectangle 2">
            <a:extLst>
              <a:ext uri="{FF2B5EF4-FFF2-40B4-BE49-F238E27FC236}">
                <a16:creationId xmlns:a16="http://schemas.microsoft.com/office/drawing/2014/main" id="{1EE17C07-8B2E-426C-97B2-6CD17E70DD73}"/>
              </a:ext>
            </a:extLst>
          </p:cNvPr>
          <p:cNvSpPr>
            <a:spLocks noGrp="1" noRot="1" noChangeAspect="1" noChangeArrowheads="1" noTextEdit="1"/>
          </p:cNvSpPr>
          <p:nvPr>
            <p:ph type="sldImg"/>
          </p:nvPr>
        </p:nvSpPr>
        <p:spPr>
          <a:xfrm>
            <a:off x="1258888" y="720725"/>
            <a:ext cx="4800600" cy="3600450"/>
          </a:xfrm>
          <a:ln/>
        </p:spPr>
      </p:sp>
      <p:sp>
        <p:nvSpPr>
          <p:cNvPr id="176132" name="Rectangle 3">
            <a:extLst>
              <a:ext uri="{FF2B5EF4-FFF2-40B4-BE49-F238E27FC236}">
                <a16:creationId xmlns:a16="http://schemas.microsoft.com/office/drawing/2014/main" id="{38476712-98C7-4690-9502-9ED631AB404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A8673F2C-523F-4C44-9D0D-217E5DEE1EE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727D492-D7C8-4AEB-B300-8F789E4DA099}" type="slidenum">
              <a:rPr lang="en-US" altLang="en-US"/>
              <a:pPr eaLnBrk="1" hangingPunct="1"/>
              <a:t>69</a:t>
            </a:fld>
            <a:endParaRPr lang="en-US" altLang="en-US"/>
          </a:p>
        </p:txBody>
      </p:sp>
      <p:sp>
        <p:nvSpPr>
          <p:cNvPr id="177155" name="Rectangle 2">
            <a:extLst>
              <a:ext uri="{FF2B5EF4-FFF2-40B4-BE49-F238E27FC236}">
                <a16:creationId xmlns:a16="http://schemas.microsoft.com/office/drawing/2014/main" id="{0EFBB53A-35F8-4AEC-90BC-AEB7B7A24024}"/>
              </a:ext>
            </a:extLst>
          </p:cNvPr>
          <p:cNvSpPr>
            <a:spLocks noGrp="1" noRot="1" noChangeAspect="1" noChangeArrowheads="1" noTextEdit="1"/>
          </p:cNvSpPr>
          <p:nvPr>
            <p:ph type="sldImg"/>
          </p:nvPr>
        </p:nvSpPr>
        <p:spPr>
          <a:xfrm>
            <a:off x="1258888" y="720725"/>
            <a:ext cx="4800600" cy="3600450"/>
          </a:xfrm>
          <a:ln/>
        </p:spPr>
      </p:sp>
      <p:sp>
        <p:nvSpPr>
          <p:cNvPr id="177156" name="Rectangle 3">
            <a:extLst>
              <a:ext uri="{FF2B5EF4-FFF2-40B4-BE49-F238E27FC236}">
                <a16:creationId xmlns:a16="http://schemas.microsoft.com/office/drawing/2014/main" id="{47421AE2-575A-4D43-B1D0-22C1A98FE59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a:extLst>
              <a:ext uri="{FF2B5EF4-FFF2-40B4-BE49-F238E27FC236}">
                <a16:creationId xmlns:a16="http://schemas.microsoft.com/office/drawing/2014/main" id="{4C46AAF1-D8E1-414C-BC2E-59AFC970F87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12C6A3E-D6C3-48C0-87B6-1427A37849BB}" type="slidenum">
              <a:rPr lang="en-US" altLang="en-US"/>
              <a:pPr eaLnBrk="1" hangingPunct="1"/>
              <a:t>70</a:t>
            </a:fld>
            <a:endParaRPr lang="en-US" altLang="en-US"/>
          </a:p>
        </p:txBody>
      </p:sp>
      <p:sp>
        <p:nvSpPr>
          <p:cNvPr id="178179" name="Rectangle 2">
            <a:extLst>
              <a:ext uri="{FF2B5EF4-FFF2-40B4-BE49-F238E27FC236}">
                <a16:creationId xmlns:a16="http://schemas.microsoft.com/office/drawing/2014/main" id="{F6BE3CFC-E696-43FA-B22C-EC6BA57B3F24}"/>
              </a:ext>
            </a:extLst>
          </p:cNvPr>
          <p:cNvSpPr>
            <a:spLocks noGrp="1" noRot="1" noChangeAspect="1" noChangeArrowheads="1" noTextEdit="1"/>
          </p:cNvSpPr>
          <p:nvPr>
            <p:ph type="sldImg"/>
          </p:nvPr>
        </p:nvSpPr>
        <p:spPr>
          <a:ln/>
        </p:spPr>
      </p:sp>
      <p:sp>
        <p:nvSpPr>
          <p:cNvPr id="178180" name="Rectangle 3">
            <a:extLst>
              <a:ext uri="{FF2B5EF4-FFF2-40B4-BE49-F238E27FC236}">
                <a16:creationId xmlns:a16="http://schemas.microsoft.com/office/drawing/2014/main" id="{2CB28A55-265B-4A74-BEC8-A5D57332A219}"/>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848573DB-8E0E-4B92-80AB-3AB1B3C48248}"/>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43BB407-683B-4711-9DD8-A62F39977951}" type="slidenum">
              <a:rPr lang="en-US" altLang="en-US"/>
              <a:pPr eaLnBrk="1" hangingPunct="1"/>
              <a:t>71</a:t>
            </a:fld>
            <a:endParaRPr lang="en-US" altLang="en-US"/>
          </a:p>
        </p:txBody>
      </p:sp>
      <p:sp>
        <p:nvSpPr>
          <p:cNvPr id="179203" name="Rectangle 2">
            <a:extLst>
              <a:ext uri="{FF2B5EF4-FFF2-40B4-BE49-F238E27FC236}">
                <a16:creationId xmlns:a16="http://schemas.microsoft.com/office/drawing/2014/main" id="{F84D876F-6786-441E-BFC0-BD9965701E87}"/>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B0D52576-0F23-4A0C-B47D-45C30F8A82C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a:extLst>
              <a:ext uri="{FF2B5EF4-FFF2-40B4-BE49-F238E27FC236}">
                <a16:creationId xmlns:a16="http://schemas.microsoft.com/office/drawing/2014/main" id="{78C4771E-2C26-4072-AA36-32C8D44BDE7C}"/>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2093452-83B7-4A39-A201-FD633B527C66}" type="slidenum">
              <a:rPr lang="en-US" altLang="en-US"/>
              <a:pPr eaLnBrk="1" hangingPunct="1"/>
              <a:t>72</a:t>
            </a:fld>
            <a:endParaRPr lang="en-US" altLang="en-US"/>
          </a:p>
        </p:txBody>
      </p:sp>
      <p:sp>
        <p:nvSpPr>
          <p:cNvPr id="180227" name="Rectangle 2">
            <a:extLst>
              <a:ext uri="{FF2B5EF4-FFF2-40B4-BE49-F238E27FC236}">
                <a16:creationId xmlns:a16="http://schemas.microsoft.com/office/drawing/2014/main" id="{CF38CA6A-E886-4054-A586-45FF9F4343C9}"/>
              </a:ext>
            </a:extLst>
          </p:cNvPr>
          <p:cNvSpPr>
            <a:spLocks noGrp="1" noRot="1" noChangeAspect="1" noChangeArrowheads="1" noTextEdit="1"/>
          </p:cNvSpPr>
          <p:nvPr>
            <p:ph type="sldImg"/>
          </p:nvPr>
        </p:nvSpPr>
        <p:spPr>
          <a:ln/>
        </p:spPr>
      </p:sp>
      <p:sp>
        <p:nvSpPr>
          <p:cNvPr id="180228" name="Rectangle 3">
            <a:extLst>
              <a:ext uri="{FF2B5EF4-FFF2-40B4-BE49-F238E27FC236}">
                <a16:creationId xmlns:a16="http://schemas.microsoft.com/office/drawing/2014/main" id="{58B7EB9C-6999-445A-A4C3-351A9982897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59C629BD-F0EA-4B38-AC11-969D6D63C0E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458A499-939C-453E-9798-0E41E242CF0E}" type="slidenum">
              <a:rPr lang="en-US" altLang="en-US"/>
              <a:pPr eaLnBrk="1" hangingPunct="1"/>
              <a:t>73</a:t>
            </a:fld>
            <a:endParaRPr lang="en-US" altLang="en-US"/>
          </a:p>
        </p:txBody>
      </p:sp>
      <p:sp>
        <p:nvSpPr>
          <p:cNvPr id="181251" name="Rectangle 2">
            <a:extLst>
              <a:ext uri="{FF2B5EF4-FFF2-40B4-BE49-F238E27FC236}">
                <a16:creationId xmlns:a16="http://schemas.microsoft.com/office/drawing/2014/main" id="{7BEB743B-D61F-477B-9FD6-6DE0F27C91FF}"/>
              </a:ext>
            </a:extLst>
          </p:cNvPr>
          <p:cNvSpPr>
            <a:spLocks noGrp="1" noRot="1" noChangeAspect="1" noChangeArrowheads="1" noTextEdit="1"/>
          </p:cNvSpPr>
          <p:nvPr>
            <p:ph type="sldImg"/>
          </p:nvPr>
        </p:nvSpPr>
        <p:spPr>
          <a:ln/>
        </p:spPr>
      </p:sp>
      <p:sp>
        <p:nvSpPr>
          <p:cNvPr id="181252" name="Rectangle 3">
            <a:extLst>
              <a:ext uri="{FF2B5EF4-FFF2-40B4-BE49-F238E27FC236}">
                <a16:creationId xmlns:a16="http://schemas.microsoft.com/office/drawing/2014/main" id="{C3DA62A9-5206-405E-83B2-DAA497AE374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9B8E1F1D-EE79-48FA-B4EA-1886BE79198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578F323-859C-4C39-BC4C-AA323307BA78}" type="slidenum">
              <a:rPr lang="en-US" altLang="en-US"/>
              <a:pPr eaLnBrk="1" hangingPunct="1"/>
              <a:t>7</a:t>
            </a:fld>
            <a:endParaRPr lang="en-US" altLang="en-US"/>
          </a:p>
        </p:txBody>
      </p:sp>
      <p:sp>
        <p:nvSpPr>
          <p:cNvPr id="117763" name="Rectangle 2">
            <a:extLst>
              <a:ext uri="{FF2B5EF4-FFF2-40B4-BE49-F238E27FC236}">
                <a16:creationId xmlns:a16="http://schemas.microsoft.com/office/drawing/2014/main" id="{DFEE021B-4333-4BF0-8EE4-1B9A2F7B48E5}"/>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8E67E092-3885-4379-92CD-0E6DA5C0A50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a:extLst>
              <a:ext uri="{FF2B5EF4-FFF2-40B4-BE49-F238E27FC236}">
                <a16:creationId xmlns:a16="http://schemas.microsoft.com/office/drawing/2014/main" id="{128603B4-9628-43D6-B170-3ED3DDDFA26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9834ECA-6F75-48D5-9596-5EFCB89181A7}" type="slidenum">
              <a:rPr lang="en-US" altLang="en-US"/>
              <a:pPr eaLnBrk="1" hangingPunct="1"/>
              <a:t>74</a:t>
            </a:fld>
            <a:endParaRPr lang="en-US" altLang="en-US"/>
          </a:p>
        </p:txBody>
      </p:sp>
      <p:sp>
        <p:nvSpPr>
          <p:cNvPr id="182275" name="Rectangle 2">
            <a:extLst>
              <a:ext uri="{FF2B5EF4-FFF2-40B4-BE49-F238E27FC236}">
                <a16:creationId xmlns:a16="http://schemas.microsoft.com/office/drawing/2014/main" id="{F6C3E3C2-8044-47EA-9DD1-47691C547C3F}"/>
              </a:ext>
            </a:extLst>
          </p:cNvPr>
          <p:cNvSpPr>
            <a:spLocks noGrp="1" noRot="1" noChangeAspect="1" noChangeArrowheads="1" noTextEdit="1"/>
          </p:cNvSpPr>
          <p:nvPr>
            <p:ph type="sldImg"/>
          </p:nvPr>
        </p:nvSpPr>
        <p:spPr>
          <a:ln/>
        </p:spPr>
      </p:sp>
      <p:sp>
        <p:nvSpPr>
          <p:cNvPr id="182276" name="Rectangle 3">
            <a:extLst>
              <a:ext uri="{FF2B5EF4-FFF2-40B4-BE49-F238E27FC236}">
                <a16:creationId xmlns:a16="http://schemas.microsoft.com/office/drawing/2014/main" id="{35810DE6-2920-4E12-98D8-D999F4C0676F}"/>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94A3BDDE-3DB1-4119-8470-AF6FA37E960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507762A-8FA0-426F-974F-414B2971008B}" type="slidenum">
              <a:rPr lang="en-US" altLang="en-US"/>
              <a:pPr eaLnBrk="1" hangingPunct="1"/>
              <a:t>75</a:t>
            </a:fld>
            <a:endParaRPr lang="en-US" altLang="en-US"/>
          </a:p>
        </p:txBody>
      </p:sp>
      <p:sp>
        <p:nvSpPr>
          <p:cNvPr id="183299" name="Rectangle 2">
            <a:extLst>
              <a:ext uri="{FF2B5EF4-FFF2-40B4-BE49-F238E27FC236}">
                <a16:creationId xmlns:a16="http://schemas.microsoft.com/office/drawing/2014/main" id="{69654F70-4056-4174-A53A-697F3859DB81}"/>
              </a:ext>
            </a:extLst>
          </p:cNvPr>
          <p:cNvSpPr>
            <a:spLocks noGrp="1" noRot="1" noChangeAspect="1" noChangeArrowheads="1" noTextEdit="1"/>
          </p:cNvSpPr>
          <p:nvPr>
            <p:ph type="sldImg"/>
          </p:nvPr>
        </p:nvSpPr>
        <p:spPr>
          <a:ln/>
        </p:spPr>
      </p:sp>
      <p:sp>
        <p:nvSpPr>
          <p:cNvPr id="183300" name="Rectangle 3">
            <a:extLst>
              <a:ext uri="{FF2B5EF4-FFF2-40B4-BE49-F238E27FC236}">
                <a16:creationId xmlns:a16="http://schemas.microsoft.com/office/drawing/2014/main" id="{FF88259C-649F-49B3-BC0E-E3AC59051A9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C29BB3D4-8137-4ED3-A6AD-82AD94F9351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00761A5-7816-43A3-BAC0-2B22A9AD9CA3}" type="slidenum">
              <a:rPr lang="en-US" altLang="en-US"/>
              <a:pPr eaLnBrk="1" hangingPunct="1"/>
              <a:t>76</a:t>
            </a:fld>
            <a:endParaRPr lang="en-US" altLang="en-US"/>
          </a:p>
        </p:txBody>
      </p:sp>
      <p:sp>
        <p:nvSpPr>
          <p:cNvPr id="184323" name="Rectangle 2">
            <a:extLst>
              <a:ext uri="{FF2B5EF4-FFF2-40B4-BE49-F238E27FC236}">
                <a16:creationId xmlns:a16="http://schemas.microsoft.com/office/drawing/2014/main" id="{3143C813-E275-47B5-A3F2-8171DC7B639A}"/>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2A7DAF79-D43A-4E6D-ABD8-F009BD4E094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a:extLst>
              <a:ext uri="{FF2B5EF4-FFF2-40B4-BE49-F238E27FC236}">
                <a16:creationId xmlns:a16="http://schemas.microsoft.com/office/drawing/2014/main" id="{5C3F8628-4700-402F-9258-822D8EB19FBA}"/>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A4BA67-7B49-47B3-A62C-FC41DE03644C}" type="slidenum">
              <a:rPr lang="en-US" altLang="en-US"/>
              <a:pPr eaLnBrk="1" hangingPunct="1"/>
              <a:t>77</a:t>
            </a:fld>
            <a:endParaRPr lang="en-US" altLang="en-US"/>
          </a:p>
        </p:txBody>
      </p:sp>
      <p:sp>
        <p:nvSpPr>
          <p:cNvPr id="185347" name="Rectangle 2">
            <a:extLst>
              <a:ext uri="{FF2B5EF4-FFF2-40B4-BE49-F238E27FC236}">
                <a16:creationId xmlns:a16="http://schemas.microsoft.com/office/drawing/2014/main" id="{93E4C39F-6498-44F9-A8C8-5AC3F34BD89C}"/>
              </a:ext>
            </a:extLst>
          </p:cNvPr>
          <p:cNvSpPr>
            <a:spLocks noGrp="1" noRot="1" noChangeAspect="1" noChangeArrowheads="1" noTextEdit="1"/>
          </p:cNvSpPr>
          <p:nvPr>
            <p:ph type="sldImg"/>
          </p:nvPr>
        </p:nvSpPr>
        <p:spPr>
          <a:ln/>
        </p:spPr>
      </p:sp>
      <p:sp>
        <p:nvSpPr>
          <p:cNvPr id="185348" name="Rectangle 3">
            <a:extLst>
              <a:ext uri="{FF2B5EF4-FFF2-40B4-BE49-F238E27FC236}">
                <a16:creationId xmlns:a16="http://schemas.microsoft.com/office/drawing/2014/main" id="{A5C36675-B691-4090-9E46-228EDDCA440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55790D20-B5AC-44BC-BA4C-F4775B8BD5C9}"/>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6C40A0E-07AB-4843-B3F8-4BA261669C66}" type="slidenum">
              <a:rPr lang="en-US" altLang="en-US"/>
              <a:pPr eaLnBrk="1" hangingPunct="1"/>
              <a:t>78</a:t>
            </a:fld>
            <a:endParaRPr lang="en-US" altLang="en-US"/>
          </a:p>
        </p:txBody>
      </p:sp>
      <p:sp>
        <p:nvSpPr>
          <p:cNvPr id="186371" name="Rectangle 2">
            <a:extLst>
              <a:ext uri="{FF2B5EF4-FFF2-40B4-BE49-F238E27FC236}">
                <a16:creationId xmlns:a16="http://schemas.microsoft.com/office/drawing/2014/main" id="{8EB80363-6E7A-4DFA-9E25-78F648FE36C9}"/>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8DF6B219-0AD7-418B-B2FC-E7FF4911C70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89A6F030-0C69-4212-ACE2-3D97837A16F2}"/>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FB7174F-BDAA-463B-8064-D513312A4E42}" type="slidenum">
              <a:rPr lang="en-US" altLang="en-US"/>
              <a:pPr eaLnBrk="1" hangingPunct="1"/>
              <a:t>79</a:t>
            </a:fld>
            <a:endParaRPr lang="en-US" altLang="en-US"/>
          </a:p>
        </p:txBody>
      </p:sp>
      <p:sp>
        <p:nvSpPr>
          <p:cNvPr id="187395" name="Rectangle 2">
            <a:extLst>
              <a:ext uri="{FF2B5EF4-FFF2-40B4-BE49-F238E27FC236}">
                <a16:creationId xmlns:a16="http://schemas.microsoft.com/office/drawing/2014/main" id="{B4E1226E-6A9E-4FC3-A74A-2B3EE3BCFAB7}"/>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0BBC7B73-1F6F-4411-9DC4-479C727C486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A017AD79-A178-4927-9C5C-05A5C38911BD}"/>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F601DC6-48E6-42A1-B36B-304504A1B656}" type="slidenum">
              <a:rPr lang="en-US" altLang="en-US"/>
              <a:pPr eaLnBrk="1" hangingPunct="1"/>
              <a:t>80</a:t>
            </a:fld>
            <a:endParaRPr lang="en-US" altLang="en-US"/>
          </a:p>
        </p:txBody>
      </p:sp>
      <p:sp>
        <p:nvSpPr>
          <p:cNvPr id="188419" name="Rectangle 2">
            <a:extLst>
              <a:ext uri="{FF2B5EF4-FFF2-40B4-BE49-F238E27FC236}">
                <a16:creationId xmlns:a16="http://schemas.microsoft.com/office/drawing/2014/main" id="{48935371-C794-49DC-BD29-15A8D89C2763}"/>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36E04174-F406-4CC0-9C88-6E947675A79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3ED0A7D7-7093-4DA3-A1B1-D54704E3264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3F3FC46-AADE-499D-BF15-5EC73D695E6F}" type="slidenum">
              <a:rPr lang="en-US" altLang="en-US"/>
              <a:pPr eaLnBrk="1" hangingPunct="1"/>
              <a:t>81</a:t>
            </a:fld>
            <a:endParaRPr lang="en-US" altLang="en-US"/>
          </a:p>
        </p:txBody>
      </p:sp>
      <p:sp>
        <p:nvSpPr>
          <p:cNvPr id="189443" name="Rectangle 2">
            <a:extLst>
              <a:ext uri="{FF2B5EF4-FFF2-40B4-BE49-F238E27FC236}">
                <a16:creationId xmlns:a16="http://schemas.microsoft.com/office/drawing/2014/main" id="{3E07B1BB-10EE-4205-8335-6B5AC1B887C3}"/>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1D5F5A78-7FF2-4356-B53A-16D85FE7B58C}"/>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DEBC918-95AC-4320-9966-6D6C7F7B01B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D69F0048-8C53-4F6C-AFC9-8FDEBAEED19D}" type="slidenum">
              <a:rPr lang="en-US" altLang="en-US"/>
              <a:pPr eaLnBrk="1" hangingPunct="1"/>
              <a:t>82</a:t>
            </a:fld>
            <a:endParaRPr lang="en-US" altLang="en-US"/>
          </a:p>
        </p:txBody>
      </p:sp>
      <p:sp>
        <p:nvSpPr>
          <p:cNvPr id="190467" name="Rectangle 2">
            <a:extLst>
              <a:ext uri="{FF2B5EF4-FFF2-40B4-BE49-F238E27FC236}">
                <a16:creationId xmlns:a16="http://schemas.microsoft.com/office/drawing/2014/main" id="{EB1D190B-E130-4CF5-83DC-1C67858A35CC}"/>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8CB033CC-2752-461D-9D8B-4E90FA4CC7C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8EAEE4F8-64AF-4E65-A7B5-4F5EFF0B4E6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FC5F342-CC62-4341-9C4D-6C1A7A17FBD6}" type="slidenum">
              <a:rPr lang="en-US" altLang="en-US"/>
              <a:pPr eaLnBrk="1" hangingPunct="1"/>
              <a:t>83</a:t>
            </a:fld>
            <a:endParaRPr lang="en-US" altLang="en-US"/>
          </a:p>
        </p:txBody>
      </p:sp>
      <p:sp>
        <p:nvSpPr>
          <p:cNvPr id="191491" name="Rectangle 2">
            <a:extLst>
              <a:ext uri="{FF2B5EF4-FFF2-40B4-BE49-F238E27FC236}">
                <a16:creationId xmlns:a16="http://schemas.microsoft.com/office/drawing/2014/main" id="{BEAD0D86-34F9-4D93-933D-38B2C1D74181}"/>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E1214F4C-1332-4081-901B-01851C1B9DAD}"/>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501501BD-E466-4ACA-8010-98706E299B9E}"/>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95AE482-962F-4898-BD15-ED87789E04CC}" type="slidenum">
              <a:rPr lang="en-US" altLang="en-US"/>
              <a:pPr eaLnBrk="1" hangingPunct="1"/>
              <a:t>8</a:t>
            </a:fld>
            <a:endParaRPr lang="en-US" altLang="en-US"/>
          </a:p>
        </p:txBody>
      </p:sp>
      <p:sp>
        <p:nvSpPr>
          <p:cNvPr id="118787" name="Rectangle 2">
            <a:extLst>
              <a:ext uri="{FF2B5EF4-FFF2-40B4-BE49-F238E27FC236}">
                <a16:creationId xmlns:a16="http://schemas.microsoft.com/office/drawing/2014/main" id="{25E04DC9-6A5C-4520-8397-337DA8BF12C5}"/>
              </a:ext>
            </a:extLst>
          </p:cNvPr>
          <p:cNvSpPr>
            <a:spLocks noGrp="1" noRot="1" noChangeAspect="1" noChangeArrowheads="1" noTextEdit="1"/>
          </p:cNvSpPr>
          <p:nvPr>
            <p:ph type="sldImg"/>
          </p:nvPr>
        </p:nvSpPr>
        <p:spPr>
          <a:xfrm>
            <a:off x="1258888" y="720725"/>
            <a:ext cx="4800600" cy="3600450"/>
          </a:xfrm>
          <a:ln/>
        </p:spPr>
      </p:sp>
      <p:sp>
        <p:nvSpPr>
          <p:cNvPr id="118788" name="Rectangle 3">
            <a:extLst>
              <a:ext uri="{FF2B5EF4-FFF2-40B4-BE49-F238E27FC236}">
                <a16:creationId xmlns:a16="http://schemas.microsoft.com/office/drawing/2014/main" id="{EF4BF51A-49C2-47F2-AB43-803D1FA52F92}"/>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4CFE8CC0-25FE-41F3-9858-15A4D57545EB}"/>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296103-A8B1-497B-837D-E044CF4B29E9}" type="slidenum">
              <a:rPr lang="en-US" altLang="en-US"/>
              <a:pPr eaLnBrk="1" hangingPunct="1"/>
              <a:t>84</a:t>
            </a:fld>
            <a:endParaRPr lang="en-US" altLang="en-US"/>
          </a:p>
        </p:txBody>
      </p:sp>
      <p:sp>
        <p:nvSpPr>
          <p:cNvPr id="192515" name="Rectangle 2">
            <a:extLst>
              <a:ext uri="{FF2B5EF4-FFF2-40B4-BE49-F238E27FC236}">
                <a16:creationId xmlns:a16="http://schemas.microsoft.com/office/drawing/2014/main" id="{9809C63C-3BD7-428F-8693-CB77D7EC3F33}"/>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5939FD85-7F35-4590-98F9-1451E1CB0EC7}"/>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6BE7C10F-4382-4514-9B5E-1B791D3CBE33}"/>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20F87B5A-A33C-457D-B2B5-7FFAFC7CEFB2}" type="slidenum">
              <a:rPr lang="en-US" altLang="en-US"/>
              <a:pPr eaLnBrk="1" hangingPunct="1"/>
              <a:t>85</a:t>
            </a:fld>
            <a:endParaRPr lang="en-US" altLang="en-US"/>
          </a:p>
        </p:txBody>
      </p:sp>
      <p:sp>
        <p:nvSpPr>
          <p:cNvPr id="193539" name="Rectangle 2">
            <a:extLst>
              <a:ext uri="{FF2B5EF4-FFF2-40B4-BE49-F238E27FC236}">
                <a16:creationId xmlns:a16="http://schemas.microsoft.com/office/drawing/2014/main" id="{C374D086-E9AC-4F5A-98EE-BC707AC247EA}"/>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331DAE9F-B370-4156-BB56-9CA4411C8543}"/>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9F192883-054C-4DFA-ABF1-22F0DB2DFD21}"/>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1F79C9-B00F-46C6-941E-5A9C30DACFE9}" type="slidenum">
              <a:rPr lang="en-US" altLang="en-US"/>
              <a:pPr eaLnBrk="1" hangingPunct="1"/>
              <a:t>86</a:t>
            </a:fld>
            <a:endParaRPr lang="en-US" altLang="en-US"/>
          </a:p>
        </p:txBody>
      </p:sp>
      <p:sp>
        <p:nvSpPr>
          <p:cNvPr id="194563" name="Rectangle 2">
            <a:extLst>
              <a:ext uri="{FF2B5EF4-FFF2-40B4-BE49-F238E27FC236}">
                <a16:creationId xmlns:a16="http://schemas.microsoft.com/office/drawing/2014/main" id="{5FB6C3BD-61E5-468D-B9A5-B06555569399}"/>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id="{566BFDBE-9DBD-4407-955A-1811B0D86214}"/>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4657C00F-DCA4-467E-8BCB-9E2935FC93B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417E1C3-E2B6-4D69-B1BF-0A8A0FA93517}" type="slidenum">
              <a:rPr lang="en-US" altLang="en-US"/>
              <a:pPr eaLnBrk="1" hangingPunct="1"/>
              <a:t>87</a:t>
            </a:fld>
            <a:endParaRPr lang="en-US" altLang="en-US"/>
          </a:p>
        </p:txBody>
      </p:sp>
      <p:sp>
        <p:nvSpPr>
          <p:cNvPr id="195587" name="Rectangle 2">
            <a:extLst>
              <a:ext uri="{FF2B5EF4-FFF2-40B4-BE49-F238E27FC236}">
                <a16:creationId xmlns:a16="http://schemas.microsoft.com/office/drawing/2014/main" id="{BEBC5EB3-7CC6-465E-99F2-F8E6C4DFB922}"/>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37338FC0-6037-4DAF-AA2A-5F993325F7A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a:extLst>
              <a:ext uri="{FF2B5EF4-FFF2-40B4-BE49-F238E27FC236}">
                <a16:creationId xmlns:a16="http://schemas.microsoft.com/office/drawing/2014/main" id="{49C4A5EA-1FC0-46CD-B2DF-EDCC9965C7C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0A5EA27-E488-4C38-8B51-63F03A8491AB}" type="slidenum">
              <a:rPr lang="en-US" altLang="en-US"/>
              <a:pPr eaLnBrk="1" hangingPunct="1"/>
              <a:t>88</a:t>
            </a:fld>
            <a:endParaRPr lang="en-US" altLang="en-US"/>
          </a:p>
        </p:txBody>
      </p:sp>
      <p:sp>
        <p:nvSpPr>
          <p:cNvPr id="196611" name="Rectangle 2">
            <a:extLst>
              <a:ext uri="{FF2B5EF4-FFF2-40B4-BE49-F238E27FC236}">
                <a16:creationId xmlns:a16="http://schemas.microsoft.com/office/drawing/2014/main" id="{FC35736D-997C-40FE-8009-81ABF04C6C76}"/>
              </a:ext>
            </a:extLst>
          </p:cNvPr>
          <p:cNvSpPr>
            <a:spLocks noGrp="1" noRot="1" noChangeAspect="1" noChangeArrowheads="1" noTextEdit="1"/>
          </p:cNvSpPr>
          <p:nvPr>
            <p:ph type="sldImg"/>
          </p:nvPr>
        </p:nvSpPr>
        <p:spPr>
          <a:xfrm>
            <a:off x="1258888" y="720725"/>
            <a:ext cx="4800600" cy="3600450"/>
          </a:xfrm>
          <a:ln/>
        </p:spPr>
      </p:sp>
      <p:sp>
        <p:nvSpPr>
          <p:cNvPr id="196612" name="Rectangle 3">
            <a:extLst>
              <a:ext uri="{FF2B5EF4-FFF2-40B4-BE49-F238E27FC236}">
                <a16:creationId xmlns:a16="http://schemas.microsoft.com/office/drawing/2014/main" id="{DCDC0657-53EE-49FA-B5F9-549F2DAA62E0}"/>
              </a:ext>
            </a:extLst>
          </p:cNvPr>
          <p:cNvSpPr>
            <a:spLocks noGrp="1" noChangeArrowheads="1"/>
          </p:cNvSpPr>
          <p:nvPr>
            <p:ph type="body" idx="1"/>
          </p:nvPr>
        </p:nvSpPr>
        <p:spPr>
          <a:xfrm>
            <a:off x="974725" y="4560888"/>
            <a:ext cx="5365750" cy="4319587"/>
          </a:xfrm>
          <a:noFill/>
        </p:spPr>
        <p:txBody>
          <a:bodyPr/>
          <a:lstStyle/>
          <a:p>
            <a:pPr eaLnBrk="1" hangingPunct="1"/>
            <a:r>
              <a:rPr lang="en-US" altLang="en-US">
                <a:latin typeface="Arial" panose="020B0604020202020204" pitchFamily="34" charset="0"/>
              </a:rPr>
              <a:t>Based on top 4000 genes sorted by variance across six brain regions in human and chimp; Spearman’s rank correlation.</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F96FA8D8-06A4-4429-B902-B592186A1723}"/>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7C2938C-3BB4-4E52-A8DC-4646B647B438}" type="slidenum">
              <a:rPr lang="en-US" altLang="en-US"/>
              <a:pPr eaLnBrk="1" hangingPunct="1"/>
              <a:t>89</a:t>
            </a:fld>
            <a:endParaRPr lang="en-US" altLang="en-US"/>
          </a:p>
        </p:txBody>
      </p:sp>
      <p:sp>
        <p:nvSpPr>
          <p:cNvPr id="197635" name="Rectangle 2">
            <a:extLst>
              <a:ext uri="{FF2B5EF4-FFF2-40B4-BE49-F238E27FC236}">
                <a16:creationId xmlns:a16="http://schemas.microsoft.com/office/drawing/2014/main" id="{60D62FE3-DAF5-40D8-9BCF-DE94348A2E3C}"/>
              </a:ext>
            </a:extLst>
          </p:cNvPr>
          <p:cNvSpPr>
            <a:spLocks noGrp="1" noRot="1" noChangeAspect="1" noChangeArrowheads="1" noTextEdit="1"/>
          </p:cNvSpPr>
          <p:nvPr>
            <p:ph type="sldImg"/>
          </p:nvPr>
        </p:nvSpPr>
        <p:spPr>
          <a:xfrm>
            <a:off x="1258888" y="720725"/>
            <a:ext cx="4800600" cy="3600450"/>
          </a:xfrm>
          <a:ln/>
        </p:spPr>
      </p:sp>
      <p:sp>
        <p:nvSpPr>
          <p:cNvPr id="197636" name="Rectangle 3">
            <a:extLst>
              <a:ext uri="{FF2B5EF4-FFF2-40B4-BE49-F238E27FC236}">
                <a16:creationId xmlns:a16="http://schemas.microsoft.com/office/drawing/2014/main" id="{92A10076-654A-4ADC-ACFC-539909484AE3}"/>
              </a:ext>
            </a:extLst>
          </p:cNvPr>
          <p:cNvSpPr>
            <a:spLocks noGrp="1" noChangeArrowheads="1"/>
          </p:cNvSpPr>
          <p:nvPr>
            <p:ph type="body" idx="1"/>
          </p:nvPr>
        </p:nvSpPr>
        <p:spPr>
          <a:xfrm>
            <a:off x="974725" y="4560888"/>
            <a:ext cx="5365750" cy="4319587"/>
          </a:xfrm>
          <a:noFill/>
        </p:spPr>
        <p:txBody>
          <a:bodyPr/>
          <a:lstStyle/>
          <a:p>
            <a:pPr eaLnBrk="1" hangingPunct="1"/>
            <a:r>
              <a:rPr lang="en-US" altLang="en-US" b="1">
                <a:latin typeface="Arial" panose="020B0604020202020204" pitchFamily="34" charset="0"/>
              </a:rPr>
              <a:t>Figure 3.  Identification of network modules in the brain based upon patterns of gene connectivity.</a:t>
            </a:r>
            <a:r>
              <a:rPr lang="en-US" altLang="en-US">
                <a:latin typeface="Arial" panose="020B0604020202020204" pitchFamily="34" charset="0"/>
              </a:rPr>
              <a:t>  Modules were defined via hierarchical clustering of a topological overlap matrix (TOM) for humans (A) and chimpanzees (B).  The red horizontal line in the top panel indicates the height at which the dendrogram was “cut” to produce modules (human=0.95; chimpanzee=0.97).  Colors were assigned to the human modules (C) on the basis of their size (number of genes); genes in the chimpanzee network are colored according to their human module color (D). Multidimensional scaling (MDS) plots were created using a measure of dissimilarity derived from the topological overlap matrix as a distance metric for humans (E) and chimpanzees (F).  The largest (turquoise) module is cohesive and well preserved between humans and chimpanzees.  The yellow module, which is the most cohesive in both species, is also well preserved.  The smaller black and red modules are less cohesive but retain some preservation.  The brown and blue modules appear fragmented in chimpanzee, and preservation of the green module is essentially absent.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a:extLst>
              <a:ext uri="{FF2B5EF4-FFF2-40B4-BE49-F238E27FC236}">
                <a16:creationId xmlns:a16="http://schemas.microsoft.com/office/drawing/2014/main" id="{4B420773-DFA0-4F3D-AFB5-6B5EC17376FE}"/>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1F800D-1294-4FD3-B26A-87BCE53960FD}" type="slidenum">
              <a:rPr lang="en-US" altLang="en-US"/>
              <a:pPr eaLnBrk="1" hangingPunct="1"/>
              <a:t>90</a:t>
            </a:fld>
            <a:endParaRPr lang="en-US" altLang="en-US"/>
          </a:p>
        </p:txBody>
      </p:sp>
      <p:sp>
        <p:nvSpPr>
          <p:cNvPr id="198659" name="Rectangle 2">
            <a:extLst>
              <a:ext uri="{FF2B5EF4-FFF2-40B4-BE49-F238E27FC236}">
                <a16:creationId xmlns:a16="http://schemas.microsoft.com/office/drawing/2014/main" id="{49175372-7441-4757-8EE1-F74560BF0E3F}"/>
              </a:ext>
            </a:extLst>
          </p:cNvPr>
          <p:cNvSpPr>
            <a:spLocks noGrp="1" noRot="1" noChangeAspect="1" noChangeArrowheads="1" noTextEdit="1"/>
          </p:cNvSpPr>
          <p:nvPr>
            <p:ph type="sldImg"/>
          </p:nvPr>
        </p:nvSpPr>
        <p:spPr>
          <a:xfrm>
            <a:off x="1258888" y="720725"/>
            <a:ext cx="4800600" cy="3600450"/>
          </a:xfrm>
          <a:ln/>
        </p:spPr>
      </p:sp>
      <p:sp>
        <p:nvSpPr>
          <p:cNvPr id="198660" name="Rectangle 3">
            <a:extLst>
              <a:ext uri="{FF2B5EF4-FFF2-40B4-BE49-F238E27FC236}">
                <a16:creationId xmlns:a16="http://schemas.microsoft.com/office/drawing/2014/main" id="{C5226C60-4E25-4663-8F68-CACD8416BBE2}"/>
              </a:ext>
            </a:extLst>
          </p:cNvPr>
          <p:cNvSpPr>
            <a:spLocks noGrp="1" noChangeArrowheads="1"/>
          </p:cNvSpPr>
          <p:nvPr>
            <p:ph type="body" idx="1"/>
          </p:nvPr>
        </p:nvSpPr>
        <p:spPr>
          <a:xfrm>
            <a:off x="974725" y="4560888"/>
            <a:ext cx="5365750" cy="4319587"/>
          </a:xfrm>
          <a:noFill/>
        </p:spPr>
        <p:txBody>
          <a:bodyPr/>
          <a:lstStyle/>
          <a:p>
            <a:pPr eaLnBrk="1" hangingPunct="1"/>
            <a:r>
              <a:rPr lang="en-US" altLang="en-US" b="1">
                <a:latin typeface="Arial" panose="020B0604020202020204" pitchFamily="34" charset="0"/>
              </a:rPr>
              <a:t>Figure 4.</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42B26529-7C38-465E-8E85-7C7AE121D7B6}"/>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E9DC1CD-BA3B-4AD2-B8CA-7BB140B25ABC}" type="slidenum">
              <a:rPr lang="en-US" altLang="en-US"/>
              <a:pPr eaLnBrk="1" hangingPunct="1"/>
              <a:t>91</a:t>
            </a:fld>
            <a:endParaRPr lang="en-US" altLang="en-US"/>
          </a:p>
        </p:txBody>
      </p:sp>
      <p:sp>
        <p:nvSpPr>
          <p:cNvPr id="199683" name="Rectangle 2">
            <a:extLst>
              <a:ext uri="{FF2B5EF4-FFF2-40B4-BE49-F238E27FC236}">
                <a16:creationId xmlns:a16="http://schemas.microsoft.com/office/drawing/2014/main" id="{73D0E05A-F5F0-47C5-A18E-ADF81DF752E3}"/>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0252217F-8916-47B0-8CE7-B83DEBC888D6}"/>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C4F1011B-64ED-4513-ACBC-CB96161D68D0}"/>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C6822F-FB80-481D-BAB2-4DF724D00B41}" type="slidenum">
              <a:rPr lang="en-US" altLang="en-US"/>
              <a:pPr eaLnBrk="1" hangingPunct="1"/>
              <a:t>92</a:t>
            </a:fld>
            <a:endParaRPr lang="en-US" altLang="en-US"/>
          </a:p>
        </p:txBody>
      </p:sp>
      <p:sp>
        <p:nvSpPr>
          <p:cNvPr id="200707" name="Rectangle 2">
            <a:extLst>
              <a:ext uri="{FF2B5EF4-FFF2-40B4-BE49-F238E27FC236}">
                <a16:creationId xmlns:a16="http://schemas.microsoft.com/office/drawing/2014/main" id="{13AC87EA-51E2-41CA-BC77-6634B279BF1F}"/>
              </a:ext>
            </a:extLst>
          </p:cNvPr>
          <p:cNvSpPr>
            <a:spLocks noGrp="1" noRot="1" noChangeAspect="1" noChangeArrowheads="1" noTextEdit="1"/>
          </p:cNvSpPr>
          <p:nvPr>
            <p:ph type="sldImg"/>
          </p:nvPr>
        </p:nvSpPr>
        <p:spPr>
          <a:ln/>
        </p:spPr>
      </p:sp>
      <p:sp>
        <p:nvSpPr>
          <p:cNvPr id="200708" name="Rectangle 3">
            <a:extLst>
              <a:ext uri="{FF2B5EF4-FFF2-40B4-BE49-F238E27FC236}">
                <a16:creationId xmlns:a16="http://schemas.microsoft.com/office/drawing/2014/main" id="{9F3472AD-E05C-45EC-83C9-7FD9530D2A98}"/>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a:extLst>
              <a:ext uri="{FF2B5EF4-FFF2-40B4-BE49-F238E27FC236}">
                <a16:creationId xmlns:a16="http://schemas.microsoft.com/office/drawing/2014/main" id="{54343B91-7A07-44F8-83FB-22D9DEE28114}"/>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4EEA5AD-C605-4E8D-A18A-A95183F84CF9}" type="slidenum">
              <a:rPr lang="en-US" altLang="en-US"/>
              <a:pPr eaLnBrk="1" hangingPunct="1"/>
              <a:t>93</a:t>
            </a:fld>
            <a:endParaRPr lang="en-US" altLang="en-US"/>
          </a:p>
        </p:txBody>
      </p:sp>
      <p:sp>
        <p:nvSpPr>
          <p:cNvPr id="204803" name="Rectangle 2">
            <a:extLst>
              <a:ext uri="{FF2B5EF4-FFF2-40B4-BE49-F238E27FC236}">
                <a16:creationId xmlns:a16="http://schemas.microsoft.com/office/drawing/2014/main" id="{96182840-5B7D-46E2-8E66-E12E1A725BF5}"/>
              </a:ext>
            </a:extLst>
          </p:cNvPr>
          <p:cNvSpPr>
            <a:spLocks noGrp="1" noRot="1" noChangeAspect="1" noChangeArrowheads="1" noTextEdit="1"/>
          </p:cNvSpPr>
          <p:nvPr>
            <p:ph type="sldImg"/>
          </p:nvPr>
        </p:nvSpPr>
        <p:spPr>
          <a:ln/>
        </p:spPr>
      </p:sp>
      <p:sp>
        <p:nvSpPr>
          <p:cNvPr id="204804" name="Rectangle 3">
            <a:extLst>
              <a:ext uri="{FF2B5EF4-FFF2-40B4-BE49-F238E27FC236}">
                <a16:creationId xmlns:a16="http://schemas.microsoft.com/office/drawing/2014/main" id="{F6855957-E1F4-486B-84E4-7DE2B59DABE0}"/>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1F9BD9D5-374B-4D6A-8911-132960E857B5}"/>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B0FA93C-C872-43EB-9867-D238FD8CDB35}" type="slidenum">
              <a:rPr lang="en-US" altLang="en-US"/>
              <a:pPr eaLnBrk="1" hangingPunct="1"/>
              <a:t>9</a:t>
            </a:fld>
            <a:endParaRPr lang="en-US" altLang="en-US"/>
          </a:p>
        </p:txBody>
      </p:sp>
      <p:sp>
        <p:nvSpPr>
          <p:cNvPr id="119811" name="Rectangle 2">
            <a:extLst>
              <a:ext uri="{FF2B5EF4-FFF2-40B4-BE49-F238E27FC236}">
                <a16:creationId xmlns:a16="http://schemas.microsoft.com/office/drawing/2014/main" id="{AE10396A-2071-4707-9F77-2DBD0C283EB4}"/>
              </a:ext>
            </a:extLst>
          </p:cNvPr>
          <p:cNvSpPr>
            <a:spLocks noGrp="1" noRot="1" noChangeAspect="1" noChangeArrowheads="1" noTextEdit="1"/>
          </p:cNvSpPr>
          <p:nvPr>
            <p:ph type="sldImg"/>
          </p:nvPr>
        </p:nvSpPr>
        <p:spPr>
          <a:xfrm>
            <a:off x="1258888" y="720725"/>
            <a:ext cx="4800600" cy="3600450"/>
          </a:xfrm>
          <a:ln/>
        </p:spPr>
      </p:sp>
      <p:sp>
        <p:nvSpPr>
          <p:cNvPr id="119812" name="Rectangle 3">
            <a:extLst>
              <a:ext uri="{FF2B5EF4-FFF2-40B4-BE49-F238E27FC236}">
                <a16:creationId xmlns:a16="http://schemas.microsoft.com/office/drawing/2014/main" id="{A302D715-EFCA-40CE-B927-64ED8A4476F5}"/>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2E581023-8A86-4AD0-92A5-AC890B5D4865}"/>
              </a:ext>
            </a:extLst>
          </p:cNvPr>
          <p:cNvSpPr>
            <a:spLocks noGrp="1" noChangeArrowheads="1"/>
          </p:cNvSpPr>
          <p:nvPr>
            <p:ph type="sldNum" sz="quarter" idx="5"/>
          </p:nvPr>
        </p:nvSpPr>
        <p:spPr>
          <a:noFill/>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427B111-975F-454A-AA1A-77219CC6A201}" type="slidenum">
              <a:rPr lang="en-US" altLang="en-US"/>
              <a:pPr eaLnBrk="1" hangingPunct="1"/>
              <a:t>94</a:t>
            </a:fld>
            <a:endParaRPr lang="en-US" altLang="en-US"/>
          </a:p>
        </p:txBody>
      </p:sp>
      <p:sp>
        <p:nvSpPr>
          <p:cNvPr id="205827" name="Rectangle 2">
            <a:extLst>
              <a:ext uri="{FF2B5EF4-FFF2-40B4-BE49-F238E27FC236}">
                <a16:creationId xmlns:a16="http://schemas.microsoft.com/office/drawing/2014/main" id="{D26450EE-CC45-4333-89CE-72D84A124991}"/>
              </a:ext>
            </a:extLst>
          </p:cNvPr>
          <p:cNvSpPr>
            <a:spLocks noGrp="1" noRot="1" noChangeAspect="1" noChangeArrowheads="1" noTextEdit="1"/>
          </p:cNvSpPr>
          <p:nvPr>
            <p:ph type="sldImg"/>
          </p:nvPr>
        </p:nvSpPr>
        <p:spPr>
          <a:ln/>
        </p:spPr>
      </p:sp>
      <p:sp>
        <p:nvSpPr>
          <p:cNvPr id="205828" name="Rectangle 3">
            <a:extLst>
              <a:ext uri="{FF2B5EF4-FFF2-40B4-BE49-F238E27FC236}">
                <a16:creationId xmlns:a16="http://schemas.microsoft.com/office/drawing/2014/main" id="{A4FC2778-73A6-4177-BC52-E6BF46B9DF3E}"/>
              </a:ext>
            </a:extLst>
          </p:cNvPr>
          <p:cNvSpPr>
            <a:spLocks noGrp="1" noChangeArrowheads="1"/>
          </p:cNvSpPr>
          <p:nvPr>
            <p:ph type="body" idx="1"/>
          </p:nvPr>
        </p:nvSpPr>
        <p:spPr>
          <a:noFill/>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556CF0D7-3424-43B7-AEE4-1DDF299D71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9EE1A10-E556-4E11-A2E1-8C5C993B2D2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04E0D5-83B4-4563-B6E6-1FB7A565F331}"/>
              </a:ext>
            </a:extLst>
          </p:cNvPr>
          <p:cNvSpPr>
            <a:spLocks noGrp="1" noChangeArrowheads="1"/>
          </p:cNvSpPr>
          <p:nvPr>
            <p:ph type="sldNum" sz="quarter" idx="12"/>
          </p:nvPr>
        </p:nvSpPr>
        <p:spPr>
          <a:ln/>
        </p:spPr>
        <p:txBody>
          <a:bodyPr/>
          <a:lstStyle>
            <a:lvl1pPr>
              <a:defRPr/>
            </a:lvl1pPr>
          </a:lstStyle>
          <a:p>
            <a:fld id="{3F2E365A-C9A2-4CC7-A803-0DA3F6FD44E0}" type="slidenum">
              <a:rPr lang="en-US" altLang="en-US"/>
              <a:pPr/>
              <a:t>‹#›</a:t>
            </a:fld>
            <a:endParaRPr lang="en-US" altLang="en-US"/>
          </a:p>
        </p:txBody>
      </p:sp>
    </p:spTree>
    <p:extLst>
      <p:ext uri="{BB962C8B-B14F-4D97-AF65-F5344CB8AC3E}">
        <p14:creationId xmlns:p14="http://schemas.microsoft.com/office/powerpoint/2010/main" val="622828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0A0F3CA-9079-44E8-8041-66ACA23F70B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4BD42E8-862A-44AC-ADEB-40B3E8E06DA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DEBEF18-F186-498D-BABA-406FEE2390DD}"/>
              </a:ext>
            </a:extLst>
          </p:cNvPr>
          <p:cNvSpPr>
            <a:spLocks noGrp="1" noChangeArrowheads="1"/>
          </p:cNvSpPr>
          <p:nvPr>
            <p:ph type="sldNum" sz="quarter" idx="12"/>
          </p:nvPr>
        </p:nvSpPr>
        <p:spPr>
          <a:ln/>
        </p:spPr>
        <p:txBody>
          <a:bodyPr/>
          <a:lstStyle>
            <a:lvl1pPr>
              <a:defRPr/>
            </a:lvl1pPr>
          </a:lstStyle>
          <a:p>
            <a:fld id="{F8E3DA73-E793-4FE9-8281-DF0D61566262}" type="slidenum">
              <a:rPr lang="en-US" altLang="en-US"/>
              <a:pPr/>
              <a:t>‹#›</a:t>
            </a:fld>
            <a:endParaRPr lang="en-US" altLang="en-US"/>
          </a:p>
        </p:txBody>
      </p:sp>
    </p:spTree>
    <p:extLst>
      <p:ext uri="{BB962C8B-B14F-4D97-AF65-F5344CB8AC3E}">
        <p14:creationId xmlns:p14="http://schemas.microsoft.com/office/powerpoint/2010/main" val="145835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D1F6638-5E50-48AE-BB63-991A821D638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31E52CE-E4F5-4FC3-B3DA-353EC4D98B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7CBC870-9F16-424B-A09B-8042E0F3F6D7}"/>
              </a:ext>
            </a:extLst>
          </p:cNvPr>
          <p:cNvSpPr>
            <a:spLocks noGrp="1" noChangeArrowheads="1"/>
          </p:cNvSpPr>
          <p:nvPr>
            <p:ph type="sldNum" sz="quarter" idx="12"/>
          </p:nvPr>
        </p:nvSpPr>
        <p:spPr>
          <a:ln/>
        </p:spPr>
        <p:txBody>
          <a:bodyPr/>
          <a:lstStyle>
            <a:lvl1pPr>
              <a:defRPr/>
            </a:lvl1pPr>
          </a:lstStyle>
          <a:p>
            <a:fld id="{49C6C0EA-3C1B-4F93-A6D7-EC88B8BBDCD9}" type="slidenum">
              <a:rPr lang="en-US" altLang="en-US"/>
              <a:pPr/>
              <a:t>‹#›</a:t>
            </a:fld>
            <a:endParaRPr lang="en-US" altLang="en-US"/>
          </a:p>
        </p:txBody>
      </p:sp>
    </p:spTree>
    <p:extLst>
      <p:ext uri="{BB962C8B-B14F-4D97-AF65-F5344CB8AC3E}">
        <p14:creationId xmlns:p14="http://schemas.microsoft.com/office/powerpoint/2010/main" val="150296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70550CC-5609-494A-B19F-E22B8F86D19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E4C0C63-42F2-47B5-863D-37D37F6C6F7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C0ED26F-1F71-42CA-9A99-D73CBC459FF1}"/>
              </a:ext>
            </a:extLst>
          </p:cNvPr>
          <p:cNvSpPr>
            <a:spLocks noGrp="1" noChangeArrowheads="1"/>
          </p:cNvSpPr>
          <p:nvPr>
            <p:ph type="sldNum" sz="quarter" idx="12"/>
          </p:nvPr>
        </p:nvSpPr>
        <p:spPr>
          <a:ln/>
        </p:spPr>
        <p:txBody>
          <a:bodyPr/>
          <a:lstStyle>
            <a:lvl1pPr>
              <a:defRPr/>
            </a:lvl1pPr>
          </a:lstStyle>
          <a:p>
            <a:fld id="{B4EB16DD-67B8-4A75-81C4-3CD6B0E2ECEA}" type="slidenum">
              <a:rPr lang="en-US" altLang="en-US"/>
              <a:pPr/>
              <a:t>‹#›</a:t>
            </a:fld>
            <a:endParaRPr lang="en-US" altLang="en-US"/>
          </a:p>
        </p:txBody>
      </p:sp>
    </p:spTree>
    <p:extLst>
      <p:ext uri="{BB962C8B-B14F-4D97-AF65-F5344CB8AC3E}">
        <p14:creationId xmlns:p14="http://schemas.microsoft.com/office/powerpoint/2010/main" val="4088041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E8C06286-850A-4ECD-A04F-D77BBD9A0CB6}"/>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49026ABF-302E-4FB4-9159-A1649220045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981E3F40-AB40-417E-AE09-E61B2E26B959}"/>
              </a:ext>
            </a:extLst>
          </p:cNvPr>
          <p:cNvSpPr>
            <a:spLocks noGrp="1" noChangeArrowheads="1"/>
          </p:cNvSpPr>
          <p:nvPr>
            <p:ph type="sldNum" sz="quarter" idx="12"/>
          </p:nvPr>
        </p:nvSpPr>
        <p:spPr>
          <a:ln/>
        </p:spPr>
        <p:txBody>
          <a:bodyPr/>
          <a:lstStyle>
            <a:lvl1pPr>
              <a:defRPr/>
            </a:lvl1pPr>
          </a:lstStyle>
          <a:p>
            <a:fld id="{3AC34F6F-F457-4A23-B2D7-2381F6D72428}" type="slidenum">
              <a:rPr lang="en-US" altLang="en-US"/>
              <a:pPr/>
              <a:t>‹#›</a:t>
            </a:fld>
            <a:endParaRPr lang="en-US" altLang="en-US"/>
          </a:p>
        </p:txBody>
      </p:sp>
    </p:spTree>
    <p:extLst>
      <p:ext uri="{BB962C8B-B14F-4D97-AF65-F5344CB8AC3E}">
        <p14:creationId xmlns:p14="http://schemas.microsoft.com/office/powerpoint/2010/main" val="394793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40BC36F-0BEF-4DD3-BA13-22A5EF46181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11E11C7-B7DB-4D43-8204-8A202A99248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674FA3D-40BA-4477-B950-D4D9C8C9F485}"/>
              </a:ext>
            </a:extLst>
          </p:cNvPr>
          <p:cNvSpPr>
            <a:spLocks noGrp="1" noChangeArrowheads="1"/>
          </p:cNvSpPr>
          <p:nvPr>
            <p:ph type="sldNum" sz="quarter" idx="12"/>
          </p:nvPr>
        </p:nvSpPr>
        <p:spPr>
          <a:ln/>
        </p:spPr>
        <p:txBody>
          <a:bodyPr/>
          <a:lstStyle>
            <a:lvl1pPr>
              <a:defRPr/>
            </a:lvl1pPr>
          </a:lstStyle>
          <a:p>
            <a:fld id="{326F50EC-41CA-4ABD-9133-7219B8A7ED77}" type="slidenum">
              <a:rPr lang="en-US" altLang="en-US"/>
              <a:pPr/>
              <a:t>‹#›</a:t>
            </a:fld>
            <a:endParaRPr lang="en-US" altLang="en-US"/>
          </a:p>
        </p:txBody>
      </p:sp>
    </p:spTree>
    <p:extLst>
      <p:ext uri="{BB962C8B-B14F-4D97-AF65-F5344CB8AC3E}">
        <p14:creationId xmlns:p14="http://schemas.microsoft.com/office/powerpoint/2010/main" val="353688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3E5BC0B-475F-444E-8415-7D2DECD04E0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5126870-DE59-4DFF-B645-960C8899CC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526918E-701D-4ABA-8EBC-9A87B0FA8CD5}"/>
              </a:ext>
            </a:extLst>
          </p:cNvPr>
          <p:cNvSpPr>
            <a:spLocks noGrp="1" noChangeArrowheads="1"/>
          </p:cNvSpPr>
          <p:nvPr>
            <p:ph type="sldNum" sz="quarter" idx="12"/>
          </p:nvPr>
        </p:nvSpPr>
        <p:spPr>
          <a:ln/>
        </p:spPr>
        <p:txBody>
          <a:bodyPr/>
          <a:lstStyle>
            <a:lvl1pPr>
              <a:defRPr/>
            </a:lvl1pPr>
          </a:lstStyle>
          <a:p>
            <a:fld id="{A1E51E0B-FC15-4634-95B0-0662FE34A59E}" type="slidenum">
              <a:rPr lang="en-US" altLang="en-US"/>
              <a:pPr/>
              <a:t>‹#›</a:t>
            </a:fld>
            <a:endParaRPr lang="en-US" altLang="en-US"/>
          </a:p>
        </p:txBody>
      </p:sp>
    </p:spTree>
    <p:extLst>
      <p:ext uri="{BB962C8B-B14F-4D97-AF65-F5344CB8AC3E}">
        <p14:creationId xmlns:p14="http://schemas.microsoft.com/office/powerpoint/2010/main" val="2587889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a:extLst>
              <a:ext uri="{FF2B5EF4-FFF2-40B4-BE49-F238E27FC236}">
                <a16:creationId xmlns:a16="http://schemas.microsoft.com/office/drawing/2014/main" id="{CD57B541-C5AA-4243-AEDD-D9A8483F9C0F}"/>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5" name="Footer Placeholder 4">
            <a:extLst>
              <a:ext uri="{FF2B5EF4-FFF2-40B4-BE49-F238E27FC236}">
                <a16:creationId xmlns:a16="http://schemas.microsoft.com/office/drawing/2014/main" id="{4DE15630-60E1-417B-8760-FC1B9F680630}"/>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6" name="Slide Number Placeholder 5">
            <a:extLst>
              <a:ext uri="{FF2B5EF4-FFF2-40B4-BE49-F238E27FC236}">
                <a16:creationId xmlns:a16="http://schemas.microsoft.com/office/drawing/2014/main" id="{CD873FDA-54FF-44EA-B981-34D258332CC0}"/>
              </a:ext>
            </a:extLst>
          </p:cNvPr>
          <p:cNvSpPr>
            <a:spLocks noGrp="1"/>
          </p:cNvSpPr>
          <p:nvPr>
            <p:ph type="sldNum" sz="quarter" idx="12"/>
          </p:nvPr>
        </p:nvSpPr>
        <p:spPr/>
        <p:txBody>
          <a:bodyPr/>
          <a:lstStyle>
            <a:lvl1pPr>
              <a:defRPr>
                <a:latin typeface="Arial" panose="020B0604020202020204" pitchFamily="34" charset="0"/>
              </a:defRPr>
            </a:lvl1pPr>
          </a:lstStyle>
          <a:p>
            <a:fld id="{ACD0F905-617F-41F2-BD61-C8F359FB9CF9}" type="slidenum">
              <a:rPr lang="zh-CN" altLang="en-US"/>
              <a:pPr/>
              <a:t>‹#›</a:t>
            </a:fld>
            <a:endParaRPr lang="en-US" altLang="zh-CN"/>
          </a:p>
        </p:txBody>
      </p:sp>
    </p:spTree>
    <p:extLst>
      <p:ext uri="{BB962C8B-B14F-4D97-AF65-F5344CB8AC3E}">
        <p14:creationId xmlns:p14="http://schemas.microsoft.com/office/powerpoint/2010/main" val="1721443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74B15-C911-4627-B4A1-CFD2400C8A92}"/>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5" name="Footer Placeholder 4">
            <a:extLst>
              <a:ext uri="{FF2B5EF4-FFF2-40B4-BE49-F238E27FC236}">
                <a16:creationId xmlns:a16="http://schemas.microsoft.com/office/drawing/2014/main" id="{388D6E07-155C-4D79-BD00-FD036D1E0E4F}"/>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6" name="Slide Number Placeholder 5">
            <a:extLst>
              <a:ext uri="{FF2B5EF4-FFF2-40B4-BE49-F238E27FC236}">
                <a16:creationId xmlns:a16="http://schemas.microsoft.com/office/drawing/2014/main" id="{62CD79F0-D8A2-414B-A85F-3C507B38B083}"/>
              </a:ext>
            </a:extLst>
          </p:cNvPr>
          <p:cNvSpPr>
            <a:spLocks noGrp="1"/>
          </p:cNvSpPr>
          <p:nvPr>
            <p:ph type="sldNum" sz="quarter" idx="12"/>
          </p:nvPr>
        </p:nvSpPr>
        <p:spPr/>
        <p:txBody>
          <a:bodyPr/>
          <a:lstStyle>
            <a:lvl1pPr>
              <a:defRPr>
                <a:latin typeface="Arial" panose="020B0604020202020204" pitchFamily="34" charset="0"/>
              </a:defRPr>
            </a:lvl1pPr>
          </a:lstStyle>
          <a:p>
            <a:fld id="{69988594-6D3B-441F-8AC5-3EEFF5354167}" type="slidenum">
              <a:rPr lang="zh-CN" altLang="en-US"/>
              <a:pPr/>
              <a:t>‹#›</a:t>
            </a:fld>
            <a:endParaRPr lang="en-US" altLang="zh-CN"/>
          </a:p>
        </p:txBody>
      </p:sp>
    </p:spTree>
    <p:extLst>
      <p:ext uri="{BB962C8B-B14F-4D97-AF65-F5344CB8AC3E}">
        <p14:creationId xmlns:p14="http://schemas.microsoft.com/office/powerpoint/2010/main" val="554986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B90D4EE7-14AD-4F8B-9B58-35761E535841}"/>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5" name="Footer Placeholder 4">
            <a:extLst>
              <a:ext uri="{FF2B5EF4-FFF2-40B4-BE49-F238E27FC236}">
                <a16:creationId xmlns:a16="http://schemas.microsoft.com/office/drawing/2014/main" id="{0B4A6523-0FEF-4402-B848-222882A1D7AD}"/>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6" name="Slide Number Placeholder 5">
            <a:extLst>
              <a:ext uri="{FF2B5EF4-FFF2-40B4-BE49-F238E27FC236}">
                <a16:creationId xmlns:a16="http://schemas.microsoft.com/office/drawing/2014/main" id="{B06459C9-44EB-4182-83C0-2C067DEC3C77}"/>
              </a:ext>
            </a:extLst>
          </p:cNvPr>
          <p:cNvSpPr>
            <a:spLocks noGrp="1"/>
          </p:cNvSpPr>
          <p:nvPr>
            <p:ph type="sldNum" sz="quarter" idx="12"/>
          </p:nvPr>
        </p:nvSpPr>
        <p:spPr/>
        <p:txBody>
          <a:bodyPr/>
          <a:lstStyle>
            <a:lvl1pPr>
              <a:defRPr>
                <a:latin typeface="Arial" panose="020B0604020202020204" pitchFamily="34" charset="0"/>
              </a:defRPr>
            </a:lvl1pPr>
          </a:lstStyle>
          <a:p>
            <a:fld id="{0BE8E83D-80D8-49A6-8822-B59DA53390EF}" type="slidenum">
              <a:rPr lang="zh-CN" altLang="en-US"/>
              <a:pPr/>
              <a:t>‹#›</a:t>
            </a:fld>
            <a:endParaRPr lang="en-US" altLang="zh-CN"/>
          </a:p>
        </p:txBody>
      </p:sp>
    </p:spTree>
    <p:extLst>
      <p:ext uri="{BB962C8B-B14F-4D97-AF65-F5344CB8AC3E}">
        <p14:creationId xmlns:p14="http://schemas.microsoft.com/office/powerpoint/2010/main" val="333323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E18E50-18AB-4D8E-A7CB-1A006938AFB5}"/>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6" name="Footer Placeholder 5">
            <a:extLst>
              <a:ext uri="{FF2B5EF4-FFF2-40B4-BE49-F238E27FC236}">
                <a16:creationId xmlns:a16="http://schemas.microsoft.com/office/drawing/2014/main" id="{5C43A44C-95F1-4777-853D-66561A09A04D}"/>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7" name="Slide Number Placeholder 6">
            <a:extLst>
              <a:ext uri="{FF2B5EF4-FFF2-40B4-BE49-F238E27FC236}">
                <a16:creationId xmlns:a16="http://schemas.microsoft.com/office/drawing/2014/main" id="{3327BB99-2D8D-4C46-8B09-94224E9E6E84}"/>
              </a:ext>
            </a:extLst>
          </p:cNvPr>
          <p:cNvSpPr>
            <a:spLocks noGrp="1"/>
          </p:cNvSpPr>
          <p:nvPr>
            <p:ph type="sldNum" sz="quarter" idx="12"/>
          </p:nvPr>
        </p:nvSpPr>
        <p:spPr/>
        <p:txBody>
          <a:bodyPr/>
          <a:lstStyle>
            <a:lvl1pPr>
              <a:defRPr>
                <a:latin typeface="Arial" panose="020B0604020202020204" pitchFamily="34" charset="0"/>
              </a:defRPr>
            </a:lvl1pPr>
          </a:lstStyle>
          <a:p>
            <a:fld id="{0AA5EBAA-0317-4B3F-B3F3-A967C067BF35}" type="slidenum">
              <a:rPr lang="zh-CN" altLang="en-US"/>
              <a:pPr/>
              <a:t>‹#›</a:t>
            </a:fld>
            <a:endParaRPr lang="en-US" altLang="zh-CN"/>
          </a:p>
        </p:txBody>
      </p:sp>
    </p:spTree>
    <p:extLst>
      <p:ext uri="{BB962C8B-B14F-4D97-AF65-F5344CB8AC3E}">
        <p14:creationId xmlns:p14="http://schemas.microsoft.com/office/powerpoint/2010/main" val="72636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5569EAE-E46A-4B07-864A-21E21A8205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CCEDB2A-D3BA-45CE-887C-700DD8BAFF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FBD873A-7779-4C96-B6A7-FDCD0FAE5CAA}"/>
              </a:ext>
            </a:extLst>
          </p:cNvPr>
          <p:cNvSpPr>
            <a:spLocks noGrp="1" noChangeArrowheads="1"/>
          </p:cNvSpPr>
          <p:nvPr>
            <p:ph type="sldNum" sz="quarter" idx="12"/>
          </p:nvPr>
        </p:nvSpPr>
        <p:spPr>
          <a:ln/>
        </p:spPr>
        <p:txBody>
          <a:bodyPr/>
          <a:lstStyle>
            <a:lvl1pPr>
              <a:defRPr/>
            </a:lvl1pPr>
          </a:lstStyle>
          <a:p>
            <a:fld id="{26D7E2CD-DC1B-47F4-86B0-727736A2DC74}" type="slidenum">
              <a:rPr lang="en-US" altLang="en-US"/>
              <a:pPr/>
              <a:t>‹#›</a:t>
            </a:fld>
            <a:endParaRPr lang="en-US" altLang="en-US"/>
          </a:p>
        </p:txBody>
      </p:sp>
    </p:spTree>
    <p:extLst>
      <p:ext uri="{BB962C8B-B14F-4D97-AF65-F5344CB8AC3E}">
        <p14:creationId xmlns:p14="http://schemas.microsoft.com/office/powerpoint/2010/main" val="3537898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2B37CD-4E32-4374-92D8-1E91C7A08C85}"/>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8" name="Footer Placeholder 7">
            <a:extLst>
              <a:ext uri="{FF2B5EF4-FFF2-40B4-BE49-F238E27FC236}">
                <a16:creationId xmlns:a16="http://schemas.microsoft.com/office/drawing/2014/main" id="{CBD7ED56-9FF7-4710-A96E-ED2971045DF2}"/>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9" name="Slide Number Placeholder 8">
            <a:extLst>
              <a:ext uri="{FF2B5EF4-FFF2-40B4-BE49-F238E27FC236}">
                <a16:creationId xmlns:a16="http://schemas.microsoft.com/office/drawing/2014/main" id="{BE9733A0-B5E4-4AEC-B3D3-44FABF551D1B}"/>
              </a:ext>
            </a:extLst>
          </p:cNvPr>
          <p:cNvSpPr>
            <a:spLocks noGrp="1"/>
          </p:cNvSpPr>
          <p:nvPr>
            <p:ph type="sldNum" sz="quarter" idx="12"/>
          </p:nvPr>
        </p:nvSpPr>
        <p:spPr/>
        <p:txBody>
          <a:bodyPr/>
          <a:lstStyle>
            <a:lvl1pPr>
              <a:defRPr>
                <a:latin typeface="Arial" panose="020B0604020202020204" pitchFamily="34" charset="0"/>
              </a:defRPr>
            </a:lvl1pPr>
          </a:lstStyle>
          <a:p>
            <a:fld id="{80FE96C8-ED4B-4345-A794-FCE0FC4FF8AC}" type="slidenum">
              <a:rPr lang="zh-CN" altLang="en-US"/>
              <a:pPr/>
              <a:t>‹#›</a:t>
            </a:fld>
            <a:endParaRPr lang="en-US" altLang="zh-CN"/>
          </a:p>
        </p:txBody>
      </p:sp>
    </p:spTree>
    <p:extLst>
      <p:ext uri="{BB962C8B-B14F-4D97-AF65-F5344CB8AC3E}">
        <p14:creationId xmlns:p14="http://schemas.microsoft.com/office/powerpoint/2010/main" val="1927681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C92201-CCEE-4C81-AA3E-E5A3A58E150C}"/>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4" name="Footer Placeholder 3">
            <a:extLst>
              <a:ext uri="{FF2B5EF4-FFF2-40B4-BE49-F238E27FC236}">
                <a16:creationId xmlns:a16="http://schemas.microsoft.com/office/drawing/2014/main" id="{F55E7912-8078-4B99-A353-8523AAB43A43}"/>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5" name="Slide Number Placeholder 4">
            <a:extLst>
              <a:ext uri="{FF2B5EF4-FFF2-40B4-BE49-F238E27FC236}">
                <a16:creationId xmlns:a16="http://schemas.microsoft.com/office/drawing/2014/main" id="{334D913D-D3DD-46A1-80E0-BD07351287E4}"/>
              </a:ext>
            </a:extLst>
          </p:cNvPr>
          <p:cNvSpPr>
            <a:spLocks noGrp="1"/>
          </p:cNvSpPr>
          <p:nvPr>
            <p:ph type="sldNum" sz="quarter" idx="12"/>
          </p:nvPr>
        </p:nvSpPr>
        <p:spPr/>
        <p:txBody>
          <a:bodyPr/>
          <a:lstStyle>
            <a:lvl1pPr>
              <a:defRPr>
                <a:latin typeface="Arial" panose="020B0604020202020204" pitchFamily="34" charset="0"/>
              </a:defRPr>
            </a:lvl1pPr>
          </a:lstStyle>
          <a:p>
            <a:fld id="{DC95B9B2-4CE7-4011-9E32-3080056447C2}" type="slidenum">
              <a:rPr lang="zh-CN" altLang="en-US"/>
              <a:pPr/>
              <a:t>‹#›</a:t>
            </a:fld>
            <a:endParaRPr lang="en-US" altLang="zh-CN"/>
          </a:p>
        </p:txBody>
      </p:sp>
    </p:spTree>
    <p:extLst>
      <p:ext uri="{BB962C8B-B14F-4D97-AF65-F5344CB8AC3E}">
        <p14:creationId xmlns:p14="http://schemas.microsoft.com/office/powerpoint/2010/main" val="3477661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3C0EBD-8C94-4378-BB0E-F9440C388731}"/>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3" name="Footer Placeholder 2">
            <a:extLst>
              <a:ext uri="{FF2B5EF4-FFF2-40B4-BE49-F238E27FC236}">
                <a16:creationId xmlns:a16="http://schemas.microsoft.com/office/drawing/2014/main" id="{19F3B88F-F90B-4EF5-891C-1DB7AB84AB01}"/>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4" name="Slide Number Placeholder 3">
            <a:extLst>
              <a:ext uri="{FF2B5EF4-FFF2-40B4-BE49-F238E27FC236}">
                <a16:creationId xmlns:a16="http://schemas.microsoft.com/office/drawing/2014/main" id="{730CD837-3296-4384-9F72-E86EDE0ED191}"/>
              </a:ext>
            </a:extLst>
          </p:cNvPr>
          <p:cNvSpPr>
            <a:spLocks noGrp="1"/>
          </p:cNvSpPr>
          <p:nvPr>
            <p:ph type="sldNum" sz="quarter" idx="12"/>
          </p:nvPr>
        </p:nvSpPr>
        <p:spPr/>
        <p:txBody>
          <a:bodyPr/>
          <a:lstStyle>
            <a:lvl1pPr>
              <a:defRPr>
                <a:latin typeface="Arial" panose="020B0604020202020204" pitchFamily="34" charset="0"/>
              </a:defRPr>
            </a:lvl1pPr>
          </a:lstStyle>
          <a:p>
            <a:fld id="{F321B3E8-4692-451C-B8CC-41572812D509}" type="slidenum">
              <a:rPr lang="zh-CN" altLang="en-US"/>
              <a:pPr/>
              <a:t>‹#›</a:t>
            </a:fld>
            <a:endParaRPr lang="en-US" altLang="zh-CN"/>
          </a:p>
        </p:txBody>
      </p:sp>
    </p:spTree>
    <p:extLst>
      <p:ext uri="{BB962C8B-B14F-4D97-AF65-F5344CB8AC3E}">
        <p14:creationId xmlns:p14="http://schemas.microsoft.com/office/powerpoint/2010/main" val="4150778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A459BE8-6939-4C31-A152-C1A288200693}"/>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6" name="Footer Placeholder 5">
            <a:extLst>
              <a:ext uri="{FF2B5EF4-FFF2-40B4-BE49-F238E27FC236}">
                <a16:creationId xmlns:a16="http://schemas.microsoft.com/office/drawing/2014/main" id="{DDB30FCF-53AA-4ECD-B96F-24CB8E1236EF}"/>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7" name="Slide Number Placeholder 6">
            <a:extLst>
              <a:ext uri="{FF2B5EF4-FFF2-40B4-BE49-F238E27FC236}">
                <a16:creationId xmlns:a16="http://schemas.microsoft.com/office/drawing/2014/main" id="{C1AF36C3-43A7-4CCE-A823-37F782F9394B}"/>
              </a:ext>
            </a:extLst>
          </p:cNvPr>
          <p:cNvSpPr>
            <a:spLocks noGrp="1"/>
          </p:cNvSpPr>
          <p:nvPr>
            <p:ph type="sldNum" sz="quarter" idx="12"/>
          </p:nvPr>
        </p:nvSpPr>
        <p:spPr/>
        <p:txBody>
          <a:bodyPr/>
          <a:lstStyle>
            <a:lvl1pPr>
              <a:defRPr>
                <a:latin typeface="Arial" panose="020B0604020202020204" pitchFamily="34" charset="0"/>
              </a:defRPr>
            </a:lvl1pPr>
          </a:lstStyle>
          <a:p>
            <a:fld id="{A2C2954C-E68D-46D6-AA28-003474CF3B63}" type="slidenum">
              <a:rPr lang="zh-CN" altLang="en-US"/>
              <a:pPr/>
              <a:t>‹#›</a:t>
            </a:fld>
            <a:endParaRPr lang="en-US" altLang="zh-CN"/>
          </a:p>
        </p:txBody>
      </p:sp>
    </p:spTree>
    <p:extLst>
      <p:ext uri="{BB962C8B-B14F-4D97-AF65-F5344CB8AC3E}">
        <p14:creationId xmlns:p14="http://schemas.microsoft.com/office/powerpoint/2010/main" val="570369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1B2294B-FC95-4B6D-B4AB-C6DE7E7D29D7}"/>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6" name="Footer Placeholder 5">
            <a:extLst>
              <a:ext uri="{FF2B5EF4-FFF2-40B4-BE49-F238E27FC236}">
                <a16:creationId xmlns:a16="http://schemas.microsoft.com/office/drawing/2014/main" id="{F82EB756-95BC-47F9-A1F2-5F776FE3F9FA}"/>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7" name="Slide Number Placeholder 6">
            <a:extLst>
              <a:ext uri="{FF2B5EF4-FFF2-40B4-BE49-F238E27FC236}">
                <a16:creationId xmlns:a16="http://schemas.microsoft.com/office/drawing/2014/main" id="{EBB23D9C-9B0A-4D2B-B71C-F6859CA3028D}"/>
              </a:ext>
            </a:extLst>
          </p:cNvPr>
          <p:cNvSpPr>
            <a:spLocks noGrp="1"/>
          </p:cNvSpPr>
          <p:nvPr>
            <p:ph type="sldNum" sz="quarter" idx="12"/>
          </p:nvPr>
        </p:nvSpPr>
        <p:spPr/>
        <p:txBody>
          <a:bodyPr/>
          <a:lstStyle>
            <a:lvl1pPr>
              <a:defRPr>
                <a:latin typeface="Arial" panose="020B0604020202020204" pitchFamily="34" charset="0"/>
              </a:defRPr>
            </a:lvl1pPr>
          </a:lstStyle>
          <a:p>
            <a:fld id="{D439CF60-88EA-4E78-B9E3-26661FECCB44}" type="slidenum">
              <a:rPr lang="zh-CN" altLang="en-US"/>
              <a:pPr/>
              <a:t>‹#›</a:t>
            </a:fld>
            <a:endParaRPr lang="en-US" altLang="zh-CN"/>
          </a:p>
        </p:txBody>
      </p:sp>
    </p:spTree>
    <p:extLst>
      <p:ext uri="{BB962C8B-B14F-4D97-AF65-F5344CB8AC3E}">
        <p14:creationId xmlns:p14="http://schemas.microsoft.com/office/powerpoint/2010/main" val="1545063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D17DF-212E-4718-8DD8-40FAB82A4D66}"/>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5" name="Footer Placeholder 4">
            <a:extLst>
              <a:ext uri="{FF2B5EF4-FFF2-40B4-BE49-F238E27FC236}">
                <a16:creationId xmlns:a16="http://schemas.microsoft.com/office/drawing/2014/main" id="{65208082-8021-4D7F-9A4B-87319D0D8B2B}"/>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6" name="Slide Number Placeholder 5">
            <a:extLst>
              <a:ext uri="{FF2B5EF4-FFF2-40B4-BE49-F238E27FC236}">
                <a16:creationId xmlns:a16="http://schemas.microsoft.com/office/drawing/2014/main" id="{FFCEB873-3143-4B43-9F07-909B8F72CD30}"/>
              </a:ext>
            </a:extLst>
          </p:cNvPr>
          <p:cNvSpPr>
            <a:spLocks noGrp="1"/>
          </p:cNvSpPr>
          <p:nvPr>
            <p:ph type="sldNum" sz="quarter" idx="12"/>
          </p:nvPr>
        </p:nvSpPr>
        <p:spPr/>
        <p:txBody>
          <a:bodyPr/>
          <a:lstStyle>
            <a:lvl1pPr>
              <a:defRPr>
                <a:latin typeface="Arial" panose="020B0604020202020204" pitchFamily="34" charset="0"/>
              </a:defRPr>
            </a:lvl1pPr>
          </a:lstStyle>
          <a:p>
            <a:fld id="{5344FD9E-9260-4B1D-97B5-916E04CB590A}" type="slidenum">
              <a:rPr lang="zh-CN" altLang="en-US"/>
              <a:pPr/>
              <a:t>‹#›</a:t>
            </a:fld>
            <a:endParaRPr lang="en-US" altLang="zh-CN"/>
          </a:p>
        </p:txBody>
      </p:sp>
    </p:spTree>
    <p:extLst>
      <p:ext uri="{BB962C8B-B14F-4D97-AF65-F5344CB8AC3E}">
        <p14:creationId xmlns:p14="http://schemas.microsoft.com/office/powerpoint/2010/main" val="2836334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57462-6EAB-48C5-904E-2BD662E12673}"/>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5" name="Footer Placeholder 4">
            <a:extLst>
              <a:ext uri="{FF2B5EF4-FFF2-40B4-BE49-F238E27FC236}">
                <a16:creationId xmlns:a16="http://schemas.microsoft.com/office/drawing/2014/main" id="{1E066361-D6E9-4BDD-9DD8-862D3FAC8F22}"/>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6" name="Slide Number Placeholder 5">
            <a:extLst>
              <a:ext uri="{FF2B5EF4-FFF2-40B4-BE49-F238E27FC236}">
                <a16:creationId xmlns:a16="http://schemas.microsoft.com/office/drawing/2014/main" id="{CEAA9A55-22F1-4493-8931-7914F365C1A4}"/>
              </a:ext>
            </a:extLst>
          </p:cNvPr>
          <p:cNvSpPr>
            <a:spLocks noGrp="1"/>
          </p:cNvSpPr>
          <p:nvPr>
            <p:ph type="sldNum" sz="quarter" idx="12"/>
          </p:nvPr>
        </p:nvSpPr>
        <p:spPr/>
        <p:txBody>
          <a:bodyPr/>
          <a:lstStyle>
            <a:lvl1pPr>
              <a:defRPr>
                <a:latin typeface="Arial" panose="020B0604020202020204" pitchFamily="34" charset="0"/>
              </a:defRPr>
            </a:lvl1pPr>
          </a:lstStyle>
          <a:p>
            <a:fld id="{5E5ED149-B666-4634-B145-58406A53445B}" type="slidenum">
              <a:rPr lang="zh-CN" altLang="en-US"/>
              <a:pPr/>
              <a:t>‹#›</a:t>
            </a:fld>
            <a:endParaRPr lang="en-US" altLang="zh-CN"/>
          </a:p>
        </p:txBody>
      </p:sp>
    </p:spTree>
    <p:extLst>
      <p:ext uri="{BB962C8B-B14F-4D97-AF65-F5344CB8AC3E}">
        <p14:creationId xmlns:p14="http://schemas.microsoft.com/office/powerpoint/2010/main" val="3224125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A9A44F-ABEE-48F1-A9DC-158272FD6154}"/>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6" name="Footer Placeholder 5">
            <a:extLst>
              <a:ext uri="{FF2B5EF4-FFF2-40B4-BE49-F238E27FC236}">
                <a16:creationId xmlns:a16="http://schemas.microsoft.com/office/drawing/2014/main" id="{2B789511-C4FA-4021-93D3-8A655C1478E6}"/>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7" name="Slide Number Placeholder 6">
            <a:extLst>
              <a:ext uri="{FF2B5EF4-FFF2-40B4-BE49-F238E27FC236}">
                <a16:creationId xmlns:a16="http://schemas.microsoft.com/office/drawing/2014/main" id="{D564387A-96E7-43C5-951A-B24D2BE969BB}"/>
              </a:ext>
            </a:extLst>
          </p:cNvPr>
          <p:cNvSpPr>
            <a:spLocks noGrp="1"/>
          </p:cNvSpPr>
          <p:nvPr>
            <p:ph type="sldNum" sz="quarter" idx="12"/>
          </p:nvPr>
        </p:nvSpPr>
        <p:spPr/>
        <p:txBody>
          <a:bodyPr/>
          <a:lstStyle>
            <a:lvl1pPr>
              <a:defRPr>
                <a:latin typeface="Arial" panose="020B0604020202020204" pitchFamily="34" charset="0"/>
              </a:defRPr>
            </a:lvl1pPr>
          </a:lstStyle>
          <a:p>
            <a:fld id="{9B472778-C211-4E51-A679-29894906ACB2}" type="slidenum">
              <a:rPr lang="zh-CN" altLang="en-US"/>
              <a:pPr/>
              <a:t>‹#›</a:t>
            </a:fld>
            <a:endParaRPr lang="en-US" altLang="zh-CN"/>
          </a:p>
        </p:txBody>
      </p:sp>
    </p:spTree>
    <p:extLst>
      <p:ext uri="{BB962C8B-B14F-4D97-AF65-F5344CB8AC3E}">
        <p14:creationId xmlns:p14="http://schemas.microsoft.com/office/powerpoint/2010/main" val="3898777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DE49FA87-90B4-4691-A885-EBF87B0AAD63}"/>
              </a:ext>
            </a:extLst>
          </p:cNvPr>
          <p:cNvSpPr>
            <a:spLocks noGrp="1"/>
          </p:cNvSpPr>
          <p:nvPr>
            <p:ph type="dt" sz="half" idx="10"/>
          </p:nvPr>
        </p:nvSpPr>
        <p:spPr/>
        <p:txBody>
          <a:bodyPr/>
          <a:lstStyle>
            <a:lvl1pPr>
              <a:defRPr>
                <a:latin typeface="Arial" charset="0"/>
              </a:defRPr>
            </a:lvl1pPr>
          </a:lstStyle>
          <a:p>
            <a:pPr>
              <a:defRPr/>
            </a:pPr>
            <a:endParaRPr lang="en-US" altLang="zh-CN"/>
          </a:p>
        </p:txBody>
      </p:sp>
      <p:sp>
        <p:nvSpPr>
          <p:cNvPr id="7" name="Footer Placeholder 6">
            <a:extLst>
              <a:ext uri="{FF2B5EF4-FFF2-40B4-BE49-F238E27FC236}">
                <a16:creationId xmlns:a16="http://schemas.microsoft.com/office/drawing/2014/main" id="{E1E254C4-0AEA-4D0A-B029-726C475A8C2C}"/>
              </a:ext>
            </a:extLst>
          </p:cNvPr>
          <p:cNvSpPr>
            <a:spLocks noGrp="1"/>
          </p:cNvSpPr>
          <p:nvPr>
            <p:ph type="ftr" sz="quarter" idx="11"/>
          </p:nvPr>
        </p:nvSpPr>
        <p:spPr/>
        <p:txBody>
          <a:bodyPr/>
          <a:lstStyle>
            <a:lvl1pPr algn="l">
              <a:defRPr>
                <a:latin typeface="Arial" charset="0"/>
              </a:defRPr>
            </a:lvl1pPr>
          </a:lstStyle>
          <a:p>
            <a:pPr>
              <a:defRPr/>
            </a:pPr>
            <a:endParaRPr lang="en-US" altLang="zh-CN"/>
          </a:p>
        </p:txBody>
      </p:sp>
      <p:sp>
        <p:nvSpPr>
          <p:cNvPr id="8" name="Slide Number Placeholder 7">
            <a:extLst>
              <a:ext uri="{FF2B5EF4-FFF2-40B4-BE49-F238E27FC236}">
                <a16:creationId xmlns:a16="http://schemas.microsoft.com/office/drawing/2014/main" id="{EB17A0ED-093D-4EBE-B791-748B116021EE}"/>
              </a:ext>
            </a:extLst>
          </p:cNvPr>
          <p:cNvSpPr>
            <a:spLocks noGrp="1"/>
          </p:cNvSpPr>
          <p:nvPr>
            <p:ph type="sldNum" sz="quarter" idx="12"/>
          </p:nvPr>
        </p:nvSpPr>
        <p:spPr/>
        <p:txBody>
          <a:bodyPr/>
          <a:lstStyle>
            <a:lvl1pPr>
              <a:defRPr>
                <a:latin typeface="Arial" panose="020B0604020202020204" pitchFamily="34" charset="0"/>
              </a:defRPr>
            </a:lvl1pPr>
          </a:lstStyle>
          <a:p>
            <a:fld id="{88CFE0A8-36C0-49AF-98D3-0873BDEE07DC}" type="slidenum">
              <a:rPr lang="zh-CN" altLang="en-US"/>
              <a:pPr/>
              <a:t>‹#›</a:t>
            </a:fld>
            <a:endParaRPr lang="en-US" altLang="zh-CN"/>
          </a:p>
        </p:txBody>
      </p:sp>
    </p:spTree>
    <p:extLst>
      <p:ext uri="{BB962C8B-B14F-4D97-AF65-F5344CB8AC3E}">
        <p14:creationId xmlns:p14="http://schemas.microsoft.com/office/powerpoint/2010/main" val="3606273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E7AEC8FD-05DC-49DA-9042-95B06E72B8B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1DAD071-5D5E-4E0F-943B-8B7A102F86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41B1C47-C00B-4559-B738-05A0D6BB0D08}"/>
              </a:ext>
            </a:extLst>
          </p:cNvPr>
          <p:cNvSpPr>
            <a:spLocks noGrp="1" noChangeArrowheads="1"/>
          </p:cNvSpPr>
          <p:nvPr>
            <p:ph type="sldNum" sz="quarter" idx="12"/>
          </p:nvPr>
        </p:nvSpPr>
        <p:spPr>
          <a:ln/>
        </p:spPr>
        <p:txBody>
          <a:bodyPr/>
          <a:lstStyle>
            <a:lvl1pPr>
              <a:defRPr/>
            </a:lvl1pPr>
          </a:lstStyle>
          <a:p>
            <a:fld id="{2964AB43-F67F-4371-9295-58434ED217C9}" type="slidenum">
              <a:rPr lang="en-US" altLang="en-US"/>
              <a:pPr/>
              <a:t>‹#›</a:t>
            </a:fld>
            <a:endParaRPr lang="en-US" altLang="en-US"/>
          </a:p>
        </p:txBody>
      </p:sp>
    </p:spTree>
    <p:extLst>
      <p:ext uri="{BB962C8B-B14F-4D97-AF65-F5344CB8AC3E}">
        <p14:creationId xmlns:p14="http://schemas.microsoft.com/office/powerpoint/2010/main" val="2006584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CB6B535-F49E-46A7-A615-8929FEB7A7E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8216374-ACA5-472C-B75D-4FD038C903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2F394F4-4337-4EC8-A35A-3A882410AF37}"/>
              </a:ext>
            </a:extLst>
          </p:cNvPr>
          <p:cNvSpPr>
            <a:spLocks noGrp="1" noChangeArrowheads="1"/>
          </p:cNvSpPr>
          <p:nvPr>
            <p:ph type="sldNum" sz="quarter" idx="12"/>
          </p:nvPr>
        </p:nvSpPr>
        <p:spPr>
          <a:ln/>
        </p:spPr>
        <p:txBody>
          <a:bodyPr/>
          <a:lstStyle>
            <a:lvl1pPr>
              <a:defRPr/>
            </a:lvl1pPr>
          </a:lstStyle>
          <a:p>
            <a:fld id="{148165C0-3FAA-428C-A455-74C96A28017B}" type="slidenum">
              <a:rPr lang="en-US" altLang="en-US"/>
              <a:pPr/>
              <a:t>‹#›</a:t>
            </a:fld>
            <a:endParaRPr lang="en-US" altLang="en-US"/>
          </a:p>
        </p:txBody>
      </p:sp>
    </p:spTree>
    <p:extLst>
      <p:ext uri="{BB962C8B-B14F-4D97-AF65-F5344CB8AC3E}">
        <p14:creationId xmlns:p14="http://schemas.microsoft.com/office/powerpoint/2010/main" val="1371141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0792172-FFC0-4D74-BD63-E91FDD28DC2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BAD6ABF-DE7F-4E89-9E5F-D1BD66E1D95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D1A816-794B-41FC-965C-27F66A5098B7}"/>
              </a:ext>
            </a:extLst>
          </p:cNvPr>
          <p:cNvSpPr>
            <a:spLocks noGrp="1" noChangeArrowheads="1"/>
          </p:cNvSpPr>
          <p:nvPr>
            <p:ph type="sldNum" sz="quarter" idx="12"/>
          </p:nvPr>
        </p:nvSpPr>
        <p:spPr>
          <a:ln/>
        </p:spPr>
        <p:txBody>
          <a:bodyPr/>
          <a:lstStyle>
            <a:lvl1pPr>
              <a:defRPr/>
            </a:lvl1pPr>
          </a:lstStyle>
          <a:p>
            <a:fld id="{05FDB2F0-2886-4CBF-A341-EEE8678D90C0}" type="slidenum">
              <a:rPr lang="en-US" altLang="en-US"/>
              <a:pPr/>
              <a:t>‹#›</a:t>
            </a:fld>
            <a:endParaRPr lang="en-US" altLang="en-US"/>
          </a:p>
        </p:txBody>
      </p:sp>
    </p:spTree>
    <p:extLst>
      <p:ext uri="{BB962C8B-B14F-4D97-AF65-F5344CB8AC3E}">
        <p14:creationId xmlns:p14="http://schemas.microsoft.com/office/powerpoint/2010/main" val="1626959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B6FE850-E3F5-4252-BCEB-08521AF8E8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DF1EC0E-42EC-4DD7-85F7-3C48DB4F48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C11E61BE-BB5A-45DC-8679-B61DE816F4EB}"/>
              </a:ext>
            </a:extLst>
          </p:cNvPr>
          <p:cNvSpPr>
            <a:spLocks noGrp="1" noChangeArrowheads="1"/>
          </p:cNvSpPr>
          <p:nvPr>
            <p:ph type="sldNum" sz="quarter" idx="12"/>
          </p:nvPr>
        </p:nvSpPr>
        <p:spPr>
          <a:ln/>
        </p:spPr>
        <p:txBody>
          <a:bodyPr/>
          <a:lstStyle>
            <a:lvl1pPr>
              <a:defRPr/>
            </a:lvl1pPr>
          </a:lstStyle>
          <a:p>
            <a:fld id="{2897BAC2-15B5-485B-ADB2-20FDB4317B3F}" type="slidenum">
              <a:rPr lang="en-US" altLang="en-US"/>
              <a:pPr/>
              <a:t>‹#›</a:t>
            </a:fld>
            <a:endParaRPr lang="en-US" altLang="en-US"/>
          </a:p>
        </p:txBody>
      </p:sp>
    </p:spTree>
    <p:extLst>
      <p:ext uri="{BB962C8B-B14F-4D97-AF65-F5344CB8AC3E}">
        <p14:creationId xmlns:p14="http://schemas.microsoft.com/office/powerpoint/2010/main" val="355386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CE46DE-7582-4F9C-9AEC-0FA68B810B3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776AD19-B633-4C8F-A507-9F6D7EB5031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56BBE09-BFD5-4374-BFC7-2D5621A850B3}"/>
              </a:ext>
            </a:extLst>
          </p:cNvPr>
          <p:cNvSpPr>
            <a:spLocks noGrp="1" noChangeArrowheads="1"/>
          </p:cNvSpPr>
          <p:nvPr>
            <p:ph type="sldNum" sz="quarter" idx="12"/>
          </p:nvPr>
        </p:nvSpPr>
        <p:spPr>
          <a:ln/>
        </p:spPr>
        <p:txBody>
          <a:bodyPr/>
          <a:lstStyle>
            <a:lvl1pPr>
              <a:defRPr/>
            </a:lvl1pPr>
          </a:lstStyle>
          <a:p>
            <a:fld id="{0DA5571E-D226-431A-9657-E858833D7D25}" type="slidenum">
              <a:rPr lang="en-US" altLang="en-US"/>
              <a:pPr/>
              <a:t>‹#›</a:t>
            </a:fld>
            <a:endParaRPr lang="en-US" altLang="en-US"/>
          </a:p>
        </p:txBody>
      </p:sp>
    </p:spTree>
    <p:extLst>
      <p:ext uri="{BB962C8B-B14F-4D97-AF65-F5344CB8AC3E}">
        <p14:creationId xmlns:p14="http://schemas.microsoft.com/office/powerpoint/2010/main" val="3531108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947A75-69F7-4822-863D-BABF212DAA1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926CE2C-7B9C-4569-A136-B2B6956876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39CEFB6-37FD-4DBB-B293-6D43D37C96B1}"/>
              </a:ext>
            </a:extLst>
          </p:cNvPr>
          <p:cNvSpPr>
            <a:spLocks noGrp="1" noChangeArrowheads="1"/>
          </p:cNvSpPr>
          <p:nvPr>
            <p:ph type="sldNum" sz="quarter" idx="12"/>
          </p:nvPr>
        </p:nvSpPr>
        <p:spPr>
          <a:ln/>
        </p:spPr>
        <p:txBody>
          <a:bodyPr/>
          <a:lstStyle>
            <a:lvl1pPr>
              <a:defRPr/>
            </a:lvl1pPr>
          </a:lstStyle>
          <a:p>
            <a:fld id="{29A501DB-66FE-49D3-B786-57949918A606}" type="slidenum">
              <a:rPr lang="en-US" altLang="en-US"/>
              <a:pPr/>
              <a:t>‹#›</a:t>
            </a:fld>
            <a:endParaRPr lang="en-US" altLang="en-US"/>
          </a:p>
        </p:txBody>
      </p:sp>
    </p:spTree>
    <p:extLst>
      <p:ext uri="{BB962C8B-B14F-4D97-AF65-F5344CB8AC3E}">
        <p14:creationId xmlns:p14="http://schemas.microsoft.com/office/powerpoint/2010/main" val="319369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7092B6B-760E-404F-9FEA-CAA56B3A45B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9FB665F-4B51-4AC1-803D-A105F2420C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65701B7-5D42-43A7-BFF6-56FC4809C7E1}"/>
              </a:ext>
            </a:extLst>
          </p:cNvPr>
          <p:cNvSpPr>
            <a:spLocks noGrp="1" noChangeArrowheads="1"/>
          </p:cNvSpPr>
          <p:nvPr>
            <p:ph type="sldNum" sz="quarter" idx="12"/>
          </p:nvPr>
        </p:nvSpPr>
        <p:spPr>
          <a:ln/>
        </p:spPr>
        <p:txBody>
          <a:bodyPr/>
          <a:lstStyle>
            <a:lvl1pPr>
              <a:defRPr/>
            </a:lvl1pPr>
          </a:lstStyle>
          <a:p>
            <a:fld id="{8FD5390F-801B-424B-83DE-FD423B202205}" type="slidenum">
              <a:rPr lang="en-US" altLang="en-US"/>
              <a:pPr/>
              <a:t>‹#›</a:t>
            </a:fld>
            <a:endParaRPr lang="en-US" altLang="en-US"/>
          </a:p>
        </p:txBody>
      </p:sp>
    </p:spTree>
    <p:extLst>
      <p:ext uri="{BB962C8B-B14F-4D97-AF65-F5344CB8AC3E}">
        <p14:creationId xmlns:p14="http://schemas.microsoft.com/office/powerpoint/2010/main" val="182690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A526838-D659-4C17-B33A-65A3AC4A179B}"/>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10C275C-E914-4FD5-A588-20338D343B8A}"/>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B558A5DB-2E1E-41A3-BECD-3E8E9EF03A69}"/>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1A8E2BB5-B788-450A-A5C1-3DF5AC396AD6}"/>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53A79CB-05CE-420B-99C9-AA9577C5EC62}"/>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E7C5866-B0EB-4A2A-B98A-B31685A17A7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EF89E44-0BAA-4597-9A29-B5E5BB9C164F}"/>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a:extLst>
              <a:ext uri="{FF2B5EF4-FFF2-40B4-BE49-F238E27FC236}">
                <a16:creationId xmlns:a16="http://schemas.microsoft.com/office/drawing/2014/main" id="{F4535C65-B891-4082-AE98-117252746190}"/>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58404" name="Rectangle 4">
            <a:extLst>
              <a:ext uri="{FF2B5EF4-FFF2-40B4-BE49-F238E27FC236}">
                <a16:creationId xmlns:a16="http://schemas.microsoft.com/office/drawing/2014/main" id="{D635D2B9-3B21-4F11-BB4E-9610F5C82E0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000000"/>
                </a:solidFill>
                <a:latin typeface="Times New Roman" pitchFamily="18" charset="0"/>
                <a:ea typeface="宋体" charset="-122"/>
              </a:defRPr>
            </a:lvl1pPr>
          </a:lstStyle>
          <a:p>
            <a:pPr>
              <a:defRPr/>
            </a:pPr>
            <a:endParaRPr lang="en-US" altLang="zh-CN"/>
          </a:p>
        </p:txBody>
      </p:sp>
      <p:sp>
        <p:nvSpPr>
          <p:cNvPr id="358405" name="Rectangle 5">
            <a:extLst>
              <a:ext uri="{FF2B5EF4-FFF2-40B4-BE49-F238E27FC236}">
                <a16:creationId xmlns:a16="http://schemas.microsoft.com/office/drawing/2014/main" id="{C6B5D71A-8730-4413-A317-7EF60389164D}"/>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Times New Roman" pitchFamily="18" charset="0"/>
                <a:ea typeface="宋体" charset="-122"/>
              </a:defRPr>
            </a:lvl1pPr>
          </a:lstStyle>
          <a:p>
            <a:pPr>
              <a:defRPr/>
            </a:pPr>
            <a:endParaRPr lang="en-US" altLang="zh-CN"/>
          </a:p>
        </p:txBody>
      </p:sp>
      <p:sp>
        <p:nvSpPr>
          <p:cNvPr id="358406" name="Rectangle 6">
            <a:extLst>
              <a:ext uri="{FF2B5EF4-FFF2-40B4-BE49-F238E27FC236}">
                <a16:creationId xmlns:a16="http://schemas.microsoft.com/office/drawing/2014/main" id="{FAE052A9-402E-4B68-8825-A5FCC52FADA0}"/>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Times New Roman" panose="02020603050405020304" pitchFamily="18" charset="0"/>
                <a:ea typeface="宋体" panose="02010600030101010101" pitchFamily="2" charset="-122"/>
              </a:defRPr>
            </a:lvl1pPr>
          </a:lstStyle>
          <a:p>
            <a:fld id="{435FA383-BD58-4AA4-A3D6-0D057AECEAA0}"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wm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8.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5.bin"/><Relationship Id="rId4" Type="http://schemas.openxmlformats.org/officeDocument/2006/relationships/image" Target="../media/image24.w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hyperlink" Target="http://www.genetics.ucla.edu/labs/horvath/GTOM" TargetMode="External"/><Relationship Id="rId4" Type="http://schemas.openxmlformats.org/officeDocument/2006/relationships/image" Target="../media/image28.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31.png"/><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7.w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8.wmf"/><Relationship Id="rId4" Type="http://schemas.openxmlformats.org/officeDocument/2006/relationships/oleObject" Target="../embeddings/oleObject9.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4.wmf"/><Relationship Id="rId5" Type="http://schemas.openxmlformats.org/officeDocument/2006/relationships/oleObject" Target="../embeddings/oleObject12.bin"/><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2.jpeg"/><Relationship Id="rId7" Type="http://schemas.openxmlformats.org/officeDocument/2006/relationships/hyperlink" Target="http://images.google.com/imgres?imgurl=http://www.macalester.edu/~fines/monkeyinsuit.jpg&amp;imgrefurl=http://www.freerepublic.com/focus/f-news/1189716/posts&amp;h=219&amp;w=190&amp;sz=11&amp;tbnid=DlS7rD7x36MJ:&amp;tbnh=101&amp;tbnw=88&amp;start=1&amp;prev=/images?q%3Dchimp%2Bsuit%26hl%3Den%26lr%3D%26safe%3Doff"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9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id="{440511E8-1677-4EE3-8DF1-D1D30A820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2" name="Rectangle 2">
            <a:extLst>
              <a:ext uri="{FF2B5EF4-FFF2-40B4-BE49-F238E27FC236}">
                <a16:creationId xmlns:a16="http://schemas.microsoft.com/office/drawing/2014/main" id="{536D0B9F-1DD2-4BD4-AB62-F1A87CA567B8}"/>
              </a:ext>
            </a:extLst>
          </p:cNvPr>
          <p:cNvSpPr>
            <a:spLocks noGrp="1" noChangeArrowheads="1"/>
          </p:cNvSpPr>
          <p:nvPr>
            <p:ph type="ctrTitle"/>
          </p:nvPr>
        </p:nvSpPr>
        <p:spPr>
          <a:xfrm>
            <a:off x="609600" y="4267200"/>
            <a:ext cx="8229600" cy="1943100"/>
          </a:xfrm>
          <a:solidFill>
            <a:schemeClr val="accent1"/>
          </a:solidFill>
        </p:spPr>
        <p:txBody>
          <a:bodyPr/>
          <a:lstStyle/>
          <a:p>
            <a:pPr marL="762000" indent="-762000" eaLnBrk="1" hangingPunct="1"/>
            <a:r>
              <a:rPr lang="en-US" altLang="en-US" sz="4000" dirty="0"/>
              <a:t>Weighted Correlation Network Analysis and Systems Biologic Applications</a:t>
            </a:r>
          </a:p>
        </p:txBody>
      </p:sp>
    </p:spTree>
    <p:extLst>
      <p:ext uri="{BB962C8B-B14F-4D97-AF65-F5344CB8AC3E}">
        <p14:creationId xmlns:p14="http://schemas.microsoft.com/office/powerpoint/2010/main" val="4256417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7F718CA2-C27C-4F7B-B0C2-E2C35FDA8EAC}"/>
              </a:ext>
            </a:extLst>
          </p:cNvPr>
          <p:cNvSpPr>
            <a:spLocks noGrp="1" noChangeArrowheads="1"/>
          </p:cNvSpPr>
          <p:nvPr>
            <p:ph type="title"/>
          </p:nvPr>
        </p:nvSpPr>
        <p:spPr>
          <a:xfrm>
            <a:off x="762000" y="228600"/>
            <a:ext cx="8001000" cy="1981200"/>
          </a:xfrm>
          <a:solidFill>
            <a:schemeClr val="accent1"/>
          </a:solidFill>
        </p:spPr>
        <p:txBody>
          <a:bodyPr/>
          <a:lstStyle/>
          <a:p>
            <a:pPr eaLnBrk="1" hangingPunct="1"/>
            <a:r>
              <a:rPr lang="en-US" altLang="en-US" sz="4000" b="1"/>
              <a:t>Weighted correlation networks are valuable for a biologically meaningful…</a:t>
            </a:r>
          </a:p>
        </p:txBody>
      </p:sp>
      <p:sp>
        <p:nvSpPr>
          <p:cNvPr id="23555" name="Rectangle 3">
            <a:extLst>
              <a:ext uri="{FF2B5EF4-FFF2-40B4-BE49-F238E27FC236}">
                <a16:creationId xmlns:a16="http://schemas.microsoft.com/office/drawing/2014/main" id="{30A6FFA2-5CE0-497A-A7CD-FB9E689A9EBE}"/>
              </a:ext>
            </a:extLst>
          </p:cNvPr>
          <p:cNvSpPr>
            <a:spLocks noGrp="1" noChangeArrowheads="1"/>
          </p:cNvSpPr>
          <p:nvPr>
            <p:ph type="body" idx="1"/>
          </p:nvPr>
        </p:nvSpPr>
        <p:spPr>
          <a:xfrm>
            <a:off x="609600" y="2743200"/>
            <a:ext cx="8305800" cy="4114800"/>
          </a:xfrm>
        </p:spPr>
        <p:txBody>
          <a:bodyPr/>
          <a:lstStyle/>
          <a:p>
            <a:pPr eaLnBrk="1" hangingPunct="1"/>
            <a:r>
              <a:rPr lang="en-US" altLang="en-US" sz="2800">
                <a:latin typeface="Tahoma" panose="020B0604030504040204" pitchFamily="34" charset="0"/>
              </a:rPr>
              <a:t>reduction of high dimensional data</a:t>
            </a:r>
          </a:p>
          <a:p>
            <a:pPr lvl="1" eaLnBrk="1" hangingPunct="1"/>
            <a:r>
              <a:rPr lang="en-US" altLang="en-US" sz="2400">
                <a:latin typeface="Tahoma" panose="020B0604030504040204" pitchFamily="34" charset="0"/>
              </a:rPr>
              <a:t>expression: microarray, RNA-seq</a:t>
            </a:r>
          </a:p>
          <a:p>
            <a:pPr lvl="1" eaLnBrk="1" hangingPunct="1"/>
            <a:r>
              <a:rPr lang="en-US" altLang="en-US" sz="2400">
                <a:latin typeface="Tahoma" panose="020B0604030504040204" pitchFamily="34" charset="0"/>
              </a:rPr>
              <a:t>gene methylation data, fMRI data, etc.</a:t>
            </a:r>
          </a:p>
          <a:p>
            <a:pPr eaLnBrk="1" hangingPunct="1"/>
            <a:r>
              <a:rPr lang="en-US" altLang="en-US" sz="2800">
                <a:latin typeface="Tahoma" panose="020B0604030504040204" pitchFamily="34" charset="0"/>
              </a:rPr>
              <a:t>integration of multiscale data: </a:t>
            </a:r>
          </a:p>
          <a:p>
            <a:pPr lvl="1" eaLnBrk="1" hangingPunct="1"/>
            <a:r>
              <a:rPr lang="en-US" altLang="en-US" sz="2400">
                <a:latin typeface="Tahoma" panose="020B0604030504040204" pitchFamily="34" charset="0"/>
              </a:rPr>
              <a:t>expression data from multiple tissues</a:t>
            </a:r>
          </a:p>
          <a:p>
            <a:pPr lvl="1" eaLnBrk="1" hangingPunct="1"/>
            <a:r>
              <a:rPr lang="en-US" altLang="en-US" sz="2400">
                <a:latin typeface="Tahoma" panose="020B0604030504040204" pitchFamily="34" charset="0"/>
              </a:rPr>
              <a:t>SNPs (module QTL analysis)</a:t>
            </a:r>
          </a:p>
          <a:p>
            <a:pPr lvl="1" eaLnBrk="1" hangingPunct="1"/>
            <a:r>
              <a:rPr lang="en-US" altLang="en-US" sz="2400">
                <a:latin typeface="Tahoma" panose="020B0604030504040204" pitchFamily="34" charset="0"/>
              </a:rPr>
              <a:t>Complex phenotypes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1C6C4BF3-176B-4FB1-9354-BA65BD723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73914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a:extLst>
              <a:ext uri="{FF2B5EF4-FFF2-40B4-BE49-F238E27FC236}">
                <a16:creationId xmlns:a16="http://schemas.microsoft.com/office/drawing/2014/main" id="{F8C56D43-F6A3-4A96-ADC3-734B7AB8F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133600"/>
            <a:ext cx="30480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a:extLst>
              <a:ext uri="{FF2B5EF4-FFF2-40B4-BE49-F238E27FC236}">
                <a16:creationId xmlns:a16="http://schemas.microsoft.com/office/drawing/2014/main" id="{5AAB470C-32DC-4CC9-8FED-39F82B12D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4343400"/>
            <a:ext cx="7551738" cy="22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741A046B-BB90-464F-9319-9B4948E14262}"/>
              </a:ext>
            </a:extLst>
          </p:cNvPr>
          <p:cNvSpPr>
            <a:spLocks noGrp="1" noChangeArrowheads="1"/>
          </p:cNvSpPr>
          <p:nvPr>
            <p:ph type="ctrTitle"/>
          </p:nvPr>
        </p:nvSpPr>
        <p:spPr>
          <a:xfrm>
            <a:off x="228600" y="1905000"/>
            <a:ext cx="8686800" cy="2743200"/>
          </a:xfrm>
          <a:solidFill>
            <a:schemeClr val="accent1"/>
          </a:solidFill>
        </p:spPr>
        <p:txBody>
          <a:bodyPr/>
          <a:lstStyle/>
          <a:p>
            <a:pPr eaLnBrk="1" hangingPunct="1"/>
            <a:r>
              <a:rPr lang="en-US" altLang="en-US" sz="2800" b="1"/>
              <a:t>How to construct </a:t>
            </a:r>
            <a:br>
              <a:rPr lang="en-US" altLang="en-US" sz="2800" b="1"/>
            </a:br>
            <a:r>
              <a:rPr lang="en-US" altLang="en-US" sz="2800" b="1"/>
              <a:t>a weighted gene co-expression network?</a:t>
            </a:r>
            <a:r>
              <a:rPr lang="en-US" altLang="en-US" sz="2800" b="1" i="1">
                <a:latin typeface="Tahoma" panose="020B0604030504040204" pitchFamily="34" charset="0"/>
              </a:rPr>
              <a:t> </a:t>
            </a:r>
            <a:br>
              <a:rPr lang="en-US" altLang="en-US" sz="2800" b="1" i="1">
                <a:latin typeface="Tahoma" panose="020B0604030504040204" pitchFamily="34" charset="0"/>
              </a:rPr>
            </a:br>
            <a:r>
              <a:rPr lang="en-US" altLang="en-US" sz="2000" i="1">
                <a:latin typeface="Tahoma" panose="020B0604030504040204" pitchFamily="34" charset="0"/>
              </a:rPr>
              <a:t>Bin Zhang and Steve Horvath (2005) "A General Framework for Weighted Gene Co-Expression Network Analysis", Statistical Applications in Genetics and Molecular Biology: Vol. 4: No. 1, Article 17.</a:t>
            </a:r>
            <a:r>
              <a:rPr lang="en-US" altLang="en-US" sz="3600" i="1"/>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C3436CA-15FB-4645-A7D4-0E7AA60EF3AE}"/>
              </a:ext>
            </a:extLst>
          </p:cNvPr>
          <p:cNvSpPr>
            <a:spLocks noGrp="1" noChangeArrowheads="1"/>
          </p:cNvSpPr>
          <p:nvPr>
            <p:ph type="title"/>
          </p:nvPr>
        </p:nvSpPr>
        <p:spPr>
          <a:xfrm>
            <a:off x="685800" y="304800"/>
            <a:ext cx="7772400" cy="1143000"/>
          </a:xfrm>
        </p:spPr>
        <p:txBody>
          <a:bodyPr/>
          <a:lstStyle/>
          <a:p>
            <a:pPr eaLnBrk="1" hangingPunct="1"/>
            <a:r>
              <a:rPr lang="en-US" altLang="en-US">
                <a:latin typeface="Tahoma" panose="020B0604030504040204" pitchFamily="34" charset="0"/>
              </a:rPr>
              <a:t>Network=Adjacency Matrix</a:t>
            </a:r>
          </a:p>
        </p:txBody>
      </p:sp>
      <p:sp>
        <p:nvSpPr>
          <p:cNvPr id="26627" name="Rectangle 3">
            <a:extLst>
              <a:ext uri="{FF2B5EF4-FFF2-40B4-BE49-F238E27FC236}">
                <a16:creationId xmlns:a16="http://schemas.microsoft.com/office/drawing/2014/main" id="{2A4DA30F-4C8D-4995-88C3-43298094D9DF}"/>
              </a:ext>
            </a:extLst>
          </p:cNvPr>
          <p:cNvSpPr>
            <a:spLocks noGrp="1" noChangeArrowheads="1"/>
          </p:cNvSpPr>
          <p:nvPr>
            <p:ph type="body" idx="1"/>
          </p:nvPr>
        </p:nvSpPr>
        <p:spPr>
          <a:xfrm>
            <a:off x="609600" y="1600200"/>
            <a:ext cx="8077200" cy="5029200"/>
          </a:xfrm>
        </p:spPr>
        <p:txBody>
          <a:bodyPr/>
          <a:lstStyle/>
          <a:p>
            <a:pPr eaLnBrk="1" hangingPunct="1">
              <a:lnSpc>
                <a:spcPct val="90000"/>
              </a:lnSpc>
            </a:pPr>
            <a:r>
              <a:rPr lang="en-US" altLang="en-US">
                <a:latin typeface="Tahoma" panose="020B0604030504040204" pitchFamily="34" charset="0"/>
              </a:rPr>
              <a:t>A network can be represented by an adjacency matrix, A=[a</a:t>
            </a:r>
            <a:r>
              <a:rPr lang="en-US" altLang="en-US" baseline="-25000">
                <a:latin typeface="Tahoma" panose="020B0604030504040204" pitchFamily="34" charset="0"/>
              </a:rPr>
              <a:t>ij</a:t>
            </a:r>
            <a:r>
              <a:rPr lang="en-US" altLang="en-US">
                <a:latin typeface="Tahoma" panose="020B0604030504040204" pitchFamily="34" charset="0"/>
              </a:rPr>
              <a:t>], that encodes whether/how a pair of nodes is connected. </a:t>
            </a:r>
          </a:p>
          <a:p>
            <a:pPr lvl="1" eaLnBrk="1" hangingPunct="1">
              <a:lnSpc>
                <a:spcPct val="90000"/>
              </a:lnSpc>
            </a:pPr>
            <a:r>
              <a:rPr lang="en-US" altLang="en-US">
                <a:latin typeface="Tahoma" panose="020B0604030504040204" pitchFamily="34" charset="0"/>
              </a:rPr>
              <a:t>A is a symmetric matrix with entries in [0,1] </a:t>
            </a:r>
          </a:p>
          <a:p>
            <a:pPr lvl="1" eaLnBrk="1" hangingPunct="1">
              <a:lnSpc>
                <a:spcPct val="90000"/>
              </a:lnSpc>
            </a:pPr>
            <a:r>
              <a:rPr lang="en-US" altLang="en-US" u="sng">
                <a:latin typeface="Tahoma" panose="020B0604030504040204" pitchFamily="34" charset="0"/>
              </a:rPr>
              <a:t>For unweighted</a:t>
            </a:r>
            <a:r>
              <a:rPr lang="en-US" altLang="en-US">
                <a:latin typeface="Tahoma" panose="020B0604030504040204" pitchFamily="34" charset="0"/>
              </a:rPr>
              <a:t> network, entries are 1 or 0 depending on whether or not 2 nodes are adjacent (connected)</a:t>
            </a:r>
          </a:p>
          <a:p>
            <a:pPr lvl="1" eaLnBrk="1" hangingPunct="1">
              <a:lnSpc>
                <a:spcPct val="90000"/>
              </a:lnSpc>
            </a:pPr>
            <a:r>
              <a:rPr lang="en-US" altLang="en-US">
                <a:latin typeface="Tahoma" panose="020B0604030504040204" pitchFamily="34" charset="0"/>
              </a:rPr>
              <a:t>For </a:t>
            </a:r>
            <a:r>
              <a:rPr lang="en-US" altLang="en-US" u="sng">
                <a:latin typeface="Tahoma" panose="020B0604030504040204" pitchFamily="34" charset="0"/>
              </a:rPr>
              <a:t>weighted</a:t>
            </a:r>
            <a:r>
              <a:rPr lang="en-US" altLang="en-US">
                <a:latin typeface="Tahoma" panose="020B0604030504040204" pitchFamily="34" charset="0"/>
              </a:rPr>
              <a:t> networks, the adjacency matrix reports the connection strength between gene pairs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862C1FF-BF1E-43AD-8C4F-A5977B528849}"/>
              </a:ext>
            </a:extLst>
          </p:cNvPr>
          <p:cNvSpPr>
            <a:spLocks noGrp="1" noChangeArrowheads="1"/>
          </p:cNvSpPr>
          <p:nvPr>
            <p:ph type="title"/>
          </p:nvPr>
        </p:nvSpPr>
        <p:spPr>
          <a:xfrm>
            <a:off x="2590800" y="381000"/>
            <a:ext cx="6096000" cy="1143000"/>
          </a:xfrm>
        </p:spPr>
        <p:txBody>
          <a:bodyPr/>
          <a:lstStyle/>
          <a:p>
            <a:pPr eaLnBrk="1" hangingPunct="1"/>
            <a:r>
              <a:rPr lang="en-US" altLang="en-US" sz="4000">
                <a:latin typeface="Tahoma" panose="020B0604030504040204" pitchFamily="34" charset="0"/>
              </a:rPr>
              <a:t>Steps for constructing a</a:t>
            </a:r>
            <a:br>
              <a:rPr lang="en-US" altLang="en-US" sz="4000">
                <a:latin typeface="Tahoma" panose="020B0604030504040204" pitchFamily="34" charset="0"/>
              </a:rPr>
            </a:br>
            <a:r>
              <a:rPr lang="en-US" altLang="en-US" sz="4000">
                <a:latin typeface="Tahoma" panose="020B0604030504040204" pitchFamily="34" charset="0"/>
              </a:rPr>
              <a:t>co-expression network</a:t>
            </a:r>
          </a:p>
        </p:txBody>
      </p:sp>
      <p:pic>
        <p:nvPicPr>
          <p:cNvPr id="27651" name="Picture 3">
            <a:extLst>
              <a:ext uri="{FF2B5EF4-FFF2-40B4-BE49-F238E27FC236}">
                <a16:creationId xmlns:a16="http://schemas.microsoft.com/office/drawing/2014/main" id="{88EA99BA-B9DB-4EAF-8AD2-FF52D36BB64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 y="228600"/>
            <a:ext cx="2489200" cy="662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a:extLst>
              <a:ext uri="{FF2B5EF4-FFF2-40B4-BE49-F238E27FC236}">
                <a16:creationId xmlns:a16="http://schemas.microsoft.com/office/drawing/2014/main" id="{3C69D4FA-D0A4-4B0C-97DE-1EB614828603}"/>
              </a:ext>
            </a:extLst>
          </p:cNvPr>
          <p:cNvSpPr>
            <a:spLocks noChangeArrowheads="1"/>
          </p:cNvSpPr>
          <p:nvPr/>
        </p:nvSpPr>
        <p:spPr bwMode="auto">
          <a:xfrm>
            <a:off x="-4051300" y="-660400"/>
            <a:ext cx="37623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b="1">
                <a:latin typeface="Times New Roman" panose="02020603050405020304" pitchFamily="18" charset="0"/>
                <a:cs typeface="Times New Roman" panose="02020603050405020304" pitchFamily="18" charset="0"/>
              </a:rPr>
              <a:t>Overview: gene co-expression network analysis</a:t>
            </a:r>
            <a:endParaRPr lang="en-US" altLang="en-US" sz="1100">
              <a:latin typeface="Times New Roman" panose="02020603050405020304" pitchFamily="18" charset="0"/>
            </a:endParaRPr>
          </a:p>
          <a:p>
            <a:endParaRPr lang="en-US" altLang="en-US" sz="2400">
              <a:latin typeface="Times New Roman" panose="02020603050405020304" pitchFamily="18" charset="0"/>
            </a:endParaRPr>
          </a:p>
        </p:txBody>
      </p:sp>
      <p:pic>
        <p:nvPicPr>
          <p:cNvPr id="27653" name="Picture 5">
            <a:extLst>
              <a:ext uri="{FF2B5EF4-FFF2-40B4-BE49-F238E27FC236}">
                <a16:creationId xmlns:a16="http://schemas.microsoft.com/office/drawing/2014/main" id="{850DEC4C-6282-4943-B18F-EFB6C25F8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88900"/>
            <a:ext cx="3086100" cy="742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6">
            <a:extLst>
              <a:ext uri="{FF2B5EF4-FFF2-40B4-BE49-F238E27FC236}">
                <a16:creationId xmlns:a16="http://schemas.microsoft.com/office/drawing/2014/main" id="{315E6E80-F0F6-4E1B-9AC9-AC37964C1BB5}"/>
              </a:ext>
            </a:extLst>
          </p:cNvPr>
          <p:cNvSpPr>
            <a:spLocks noChangeArrowheads="1"/>
          </p:cNvSpPr>
          <p:nvPr/>
        </p:nvSpPr>
        <p:spPr bwMode="auto">
          <a:xfrm>
            <a:off x="3352800" y="1622425"/>
            <a:ext cx="5334000"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Tx/>
              <a:buAutoNum type="alphaUcParenR"/>
            </a:pPr>
            <a:r>
              <a:rPr lang="en-US" altLang="en-US" sz="2400">
                <a:latin typeface="Tahoma" panose="020B0604030504040204" pitchFamily="34" charset="0"/>
                <a:cs typeface="Times New Roman" panose="02020603050405020304" pitchFamily="18" charset="0"/>
              </a:rPr>
              <a:t>Gene expression data (array or RNA-seq)</a:t>
            </a:r>
          </a:p>
          <a:p>
            <a:pPr>
              <a:buFontTx/>
              <a:buAutoNum type="alphaUcParenR"/>
            </a:pPr>
            <a:r>
              <a:rPr lang="en-US" altLang="en-US" sz="2400">
                <a:latin typeface="Tahoma" panose="020B0604030504040204" pitchFamily="34" charset="0"/>
                <a:cs typeface="Times New Roman" panose="02020603050405020304" pitchFamily="18" charset="0"/>
              </a:rPr>
              <a:t>Measure co-expression with a correlation coefficient</a:t>
            </a:r>
          </a:p>
          <a:p>
            <a:r>
              <a:rPr lang="en-US" altLang="en-US" sz="2400">
                <a:latin typeface="Tahoma" panose="020B0604030504040204" pitchFamily="34" charset="0"/>
                <a:cs typeface="Times New Roman" panose="02020603050405020304" pitchFamily="18" charset="0"/>
              </a:rPr>
              <a:t>C) The correlation matrix is either dichotomized to arrive at an adjacency matrix </a:t>
            </a:r>
            <a:r>
              <a:rPr lang="en-US" altLang="en-US" sz="2400">
                <a:latin typeface="Tahoma" panose="020B0604030504040204" pitchFamily="34" charset="0"/>
                <a:cs typeface="Times New Roman" panose="02020603050405020304" pitchFamily="18" charset="0"/>
                <a:sym typeface="Wingdings" panose="05000000000000000000" pitchFamily="2" charset="2"/>
              </a:rPr>
              <a:t> unweighted network </a:t>
            </a:r>
          </a:p>
          <a:p>
            <a:r>
              <a:rPr lang="en-US" altLang="en-US" sz="2400">
                <a:latin typeface="Tahoma" panose="020B0604030504040204" pitchFamily="34" charset="0"/>
                <a:cs typeface="Times New Roman" panose="02020603050405020304" pitchFamily="18" charset="0"/>
                <a:sym typeface="Wingdings" panose="05000000000000000000" pitchFamily="2" charset="2"/>
              </a:rPr>
              <a:t>Or transformed continuously with the power adjacency function  weighted network</a:t>
            </a:r>
            <a:endParaRPr lang="en-US" altLang="en-US" sz="2400">
              <a:latin typeface="Tahoma" panose="020B0604030504040204" pitchFamily="34" charset="0"/>
              <a:cs typeface="Times New Roman" panose="02020603050405020304" pitchFamily="18" charset="0"/>
            </a:endParaRPr>
          </a:p>
        </p:txBody>
      </p:sp>
      <p:sp>
        <p:nvSpPr>
          <p:cNvPr id="27655" name="Rectangle 7">
            <a:extLst>
              <a:ext uri="{FF2B5EF4-FFF2-40B4-BE49-F238E27FC236}">
                <a16:creationId xmlns:a16="http://schemas.microsoft.com/office/drawing/2014/main" id="{0B91DAA8-2B8C-4A11-B189-C5BE1AA9484E}"/>
              </a:ext>
            </a:extLst>
          </p:cNvPr>
          <p:cNvSpPr>
            <a:spLocks noChangeArrowheads="1"/>
          </p:cNvSpPr>
          <p:nvPr/>
        </p:nvSpPr>
        <p:spPr bwMode="auto">
          <a:xfrm>
            <a:off x="533400" y="0"/>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50C3DDCA-3B82-4832-9867-676601FF479F}"/>
              </a:ext>
            </a:extLst>
          </p:cNvPr>
          <p:cNvSpPr txBox="1">
            <a:spLocks noChangeArrowheads="1"/>
          </p:cNvSpPr>
          <p:nvPr/>
        </p:nvSpPr>
        <p:spPr bwMode="auto">
          <a:xfrm>
            <a:off x="152400" y="1676400"/>
            <a:ext cx="8763000" cy="362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ahoma" panose="020B0604030504040204" pitchFamily="34" charset="0"/>
            </a:endParaRPr>
          </a:p>
          <a:p>
            <a:pPr eaLnBrk="1" hangingPunct="1"/>
            <a:r>
              <a:rPr lang="en-US" altLang="en-US" sz="2400">
                <a:latin typeface="Tahoma" panose="020B0604030504040204" pitchFamily="34" charset="0"/>
              </a:rPr>
              <a:t>Weighted Network View		         Unweighted View</a:t>
            </a:r>
          </a:p>
          <a:p>
            <a:pPr eaLnBrk="1" hangingPunct="1"/>
            <a:endParaRPr lang="en-US" altLang="en-US" sz="2400">
              <a:latin typeface="Tahoma" panose="020B0604030504040204" pitchFamily="34" charset="0"/>
            </a:endParaRPr>
          </a:p>
          <a:p>
            <a:pPr eaLnBrk="1" hangingPunct="1"/>
            <a:endParaRPr lang="en-US" altLang="en-US" sz="2400">
              <a:latin typeface="Tahoma" panose="020B0604030504040204" pitchFamily="34" charset="0"/>
            </a:endParaRPr>
          </a:p>
          <a:p>
            <a:pPr eaLnBrk="1" hangingPunct="1"/>
            <a:endParaRPr lang="en-US" altLang="en-US" sz="2400">
              <a:latin typeface="Tahoma" panose="020B0604030504040204" pitchFamily="34" charset="0"/>
            </a:endParaRPr>
          </a:p>
          <a:p>
            <a:pPr eaLnBrk="1" hangingPunct="1"/>
            <a:endParaRPr lang="en-US" altLang="en-US" sz="2400">
              <a:latin typeface="Tahoma" panose="020B0604030504040204" pitchFamily="34" charset="0"/>
            </a:endParaRPr>
          </a:p>
          <a:p>
            <a:pPr eaLnBrk="1" hangingPunct="1"/>
            <a:endParaRPr lang="en-US" altLang="en-US" sz="2400">
              <a:latin typeface="Tahoma" panose="020B0604030504040204" pitchFamily="34" charset="0"/>
            </a:endParaRPr>
          </a:p>
          <a:p>
            <a:pPr eaLnBrk="1" hangingPunct="1"/>
            <a:endParaRPr lang="en-US" altLang="en-US" sz="2400">
              <a:latin typeface="Tahoma" panose="020B0604030504040204" pitchFamily="34" charset="0"/>
            </a:endParaRPr>
          </a:p>
          <a:p>
            <a:pPr eaLnBrk="1" hangingPunct="1">
              <a:buFontTx/>
              <a:buChar char="•"/>
            </a:pPr>
            <a:r>
              <a:rPr lang="en-US" altLang="en-US" sz="2000">
                <a:latin typeface="Tahoma" panose="020B0604030504040204" pitchFamily="34" charset="0"/>
              </a:rPr>
              <a:t>All genes are connected			Some genes are connected</a:t>
            </a:r>
          </a:p>
          <a:p>
            <a:pPr eaLnBrk="1" hangingPunct="1">
              <a:buFontTx/>
              <a:buChar char="•"/>
            </a:pPr>
            <a:r>
              <a:rPr lang="en-US" altLang="en-US" sz="2000">
                <a:latin typeface="Tahoma" panose="020B0604030504040204" pitchFamily="34" charset="0"/>
              </a:rPr>
              <a:t>Connection Widths=Connection strenghts	All connections are equal</a:t>
            </a:r>
          </a:p>
        </p:txBody>
      </p:sp>
      <p:sp>
        <p:nvSpPr>
          <p:cNvPr id="28675" name="Line 3">
            <a:extLst>
              <a:ext uri="{FF2B5EF4-FFF2-40B4-BE49-F238E27FC236}">
                <a16:creationId xmlns:a16="http://schemas.microsoft.com/office/drawing/2014/main" id="{FA171659-CC41-43E1-A1B5-4E2CF8D36D51}"/>
              </a:ext>
            </a:extLst>
          </p:cNvPr>
          <p:cNvSpPr>
            <a:spLocks noChangeShapeType="1"/>
          </p:cNvSpPr>
          <p:nvPr/>
        </p:nvSpPr>
        <p:spPr bwMode="auto">
          <a:xfrm>
            <a:off x="5638800" y="4073525"/>
            <a:ext cx="10668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6" name="Line 4">
            <a:extLst>
              <a:ext uri="{FF2B5EF4-FFF2-40B4-BE49-F238E27FC236}">
                <a16:creationId xmlns:a16="http://schemas.microsoft.com/office/drawing/2014/main" id="{873ABC91-4839-44F1-9AB8-05F253461202}"/>
              </a:ext>
            </a:extLst>
          </p:cNvPr>
          <p:cNvSpPr>
            <a:spLocks noChangeShapeType="1"/>
          </p:cNvSpPr>
          <p:nvPr/>
        </p:nvSpPr>
        <p:spPr bwMode="auto">
          <a:xfrm flipH="1">
            <a:off x="6781800" y="3311525"/>
            <a:ext cx="381000" cy="990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7" name="Line 5">
            <a:extLst>
              <a:ext uri="{FF2B5EF4-FFF2-40B4-BE49-F238E27FC236}">
                <a16:creationId xmlns:a16="http://schemas.microsoft.com/office/drawing/2014/main" id="{91086D98-EBF0-43EC-BE96-E018D084A64F}"/>
              </a:ext>
            </a:extLst>
          </p:cNvPr>
          <p:cNvSpPr>
            <a:spLocks noChangeShapeType="1"/>
          </p:cNvSpPr>
          <p:nvPr/>
        </p:nvSpPr>
        <p:spPr bwMode="auto">
          <a:xfrm flipV="1">
            <a:off x="5562600" y="2473325"/>
            <a:ext cx="838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8" name="Line 6">
            <a:extLst>
              <a:ext uri="{FF2B5EF4-FFF2-40B4-BE49-F238E27FC236}">
                <a16:creationId xmlns:a16="http://schemas.microsoft.com/office/drawing/2014/main" id="{A8F67D5C-8A2D-483F-B982-3FAC8E3868AE}"/>
              </a:ext>
            </a:extLst>
          </p:cNvPr>
          <p:cNvSpPr>
            <a:spLocks noChangeShapeType="1"/>
          </p:cNvSpPr>
          <p:nvPr/>
        </p:nvSpPr>
        <p:spPr bwMode="auto">
          <a:xfrm>
            <a:off x="6400800" y="2549525"/>
            <a:ext cx="381000" cy="1676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9" name="Line 7">
            <a:extLst>
              <a:ext uri="{FF2B5EF4-FFF2-40B4-BE49-F238E27FC236}">
                <a16:creationId xmlns:a16="http://schemas.microsoft.com/office/drawing/2014/main" id="{218625C5-DACA-4B4D-BC23-604D11B840E4}"/>
              </a:ext>
            </a:extLst>
          </p:cNvPr>
          <p:cNvSpPr>
            <a:spLocks noChangeShapeType="1"/>
          </p:cNvSpPr>
          <p:nvPr/>
        </p:nvSpPr>
        <p:spPr bwMode="auto">
          <a:xfrm>
            <a:off x="1143000" y="3006725"/>
            <a:ext cx="152400" cy="10668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0" name="Line 8">
            <a:extLst>
              <a:ext uri="{FF2B5EF4-FFF2-40B4-BE49-F238E27FC236}">
                <a16:creationId xmlns:a16="http://schemas.microsoft.com/office/drawing/2014/main" id="{E8A9E7AF-33D5-49F5-8E4B-38A72619A832}"/>
              </a:ext>
            </a:extLst>
          </p:cNvPr>
          <p:cNvSpPr>
            <a:spLocks noChangeShapeType="1"/>
          </p:cNvSpPr>
          <p:nvPr/>
        </p:nvSpPr>
        <p:spPr bwMode="auto">
          <a:xfrm>
            <a:off x="1143000" y="3006725"/>
            <a:ext cx="1295400" cy="12954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1" name="Line 9">
            <a:extLst>
              <a:ext uri="{FF2B5EF4-FFF2-40B4-BE49-F238E27FC236}">
                <a16:creationId xmlns:a16="http://schemas.microsoft.com/office/drawing/2014/main" id="{49CDA04D-CF9B-4744-9EF8-FA4B15CA05B0}"/>
              </a:ext>
            </a:extLst>
          </p:cNvPr>
          <p:cNvSpPr>
            <a:spLocks noChangeShapeType="1"/>
          </p:cNvSpPr>
          <p:nvPr/>
        </p:nvSpPr>
        <p:spPr bwMode="auto">
          <a:xfrm>
            <a:off x="1143000" y="3006725"/>
            <a:ext cx="1752600" cy="3048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2" name="Line 10">
            <a:extLst>
              <a:ext uri="{FF2B5EF4-FFF2-40B4-BE49-F238E27FC236}">
                <a16:creationId xmlns:a16="http://schemas.microsoft.com/office/drawing/2014/main" id="{7680A9BD-AC67-4C05-A972-B32C208BB0DD}"/>
              </a:ext>
            </a:extLst>
          </p:cNvPr>
          <p:cNvSpPr>
            <a:spLocks noChangeShapeType="1"/>
          </p:cNvSpPr>
          <p:nvPr/>
        </p:nvSpPr>
        <p:spPr bwMode="auto">
          <a:xfrm flipV="1">
            <a:off x="1295400" y="2473325"/>
            <a:ext cx="762000" cy="1600200"/>
          </a:xfrm>
          <a:prstGeom prst="line">
            <a:avLst/>
          </a:prstGeom>
          <a:noFill/>
          <a:ln w="95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3" name="Line 11">
            <a:extLst>
              <a:ext uri="{FF2B5EF4-FFF2-40B4-BE49-F238E27FC236}">
                <a16:creationId xmlns:a16="http://schemas.microsoft.com/office/drawing/2014/main" id="{359A0DF5-2F83-4ACD-ACB6-6C486397DF82}"/>
              </a:ext>
            </a:extLst>
          </p:cNvPr>
          <p:cNvSpPr>
            <a:spLocks noChangeShapeType="1"/>
          </p:cNvSpPr>
          <p:nvPr/>
        </p:nvSpPr>
        <p:spPr bwMode="auto">
          <a:xfrm flipV="1">
            <a:off x="1295400" y="3235325"/>
            <a:ext cx="1600200" cy="838200"/>
          </a:xfrm>
          <a:prstGeom prst="line">
            <a:avLst/>
          </a:prstGeom>
          <a:noFill/>
          <a:ln w="57150">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84" name="Rectangle 12">
            <a:extLst>
              <a:ext uri="{FF2B5EF4-FFF2-40B4-BE49-F238E27FC236}">
                <a16:creationId xmlns:a16="http://schemas.microsoft.com/office/drawing/2014/main" id="{15F249B2-F9B5-4F6D-919E-DEAAEF7AC630}"/>
              </a:ext>
            </a:extLst>
          </p:cNvPr>
          <p:cNvSpPr>
            <a:spLocks noChangeArrowheads="1"/>
          </p:cNvSpPr>
          <p:nvPr/>
        </p:nvSpPr>
        <p:spPr bwMode="auto">
          <a:xfrm rot="-1409914">
            <a:off x="1143000" y="2701925"/>
            <a:ext cx="979488" cy="7620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5" name="Rectangle 13">
            <a:extLst>
              <a:ext uri="{FF2B5EF4-FFF2-40B4-BE49-F238E27FC236}">
                <a16:creationId xmlns:a16="http://schemas.microsoft.com/office/drawing/2014/main" id="{17AF544B-CCA1-4646-AFA4-4F84E559AA0A}"/>
              </a:ext>
            </a:extLst>
          </p:cNvPr>
          <p:cNvSpPr>
            <a:spLocks noChangeArrowheads="1"/>
          </p:cNvSpPr>
          <p:nvPr/>
        </p:nvSpPr>
        <p:spPr bwMode="auto">
          <a:xfrm rot="2731109">
            <a:off x="1957388" y="2822575"/>
            <a:ext cx="1066800" cy="14605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6" name="Rectangle 14">
            <a:extLst>
              <a:ext uri="{FF2B5EF4-FFF2-40B4-BE49-F238E27FC236}">
                <a16:creationId xmlns:a16="http://schemas.microsoft.com/office/drawing/2014/main" id="{70563198-8C55-4911-BED9-64F725E4FE78}"/>
              </a:ext>
            </a:extLst>
          </p:cNvPr>
          <p:cNvSpPr>
            <a:spLocks noChangeArrowheads="1"/>
          </p:cNvSpPr>
          <p:nvPr/>
        </p:nvSpPr>
        <p:spPr bwMode="auto">
          <a:xfrm rot="394016">
            <a:off x="1309688" y="4149725"/>
            <a:ext cx="1128712" cy="7620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7" name="Rectangle 15">
            <a:extLst>
              <a:ext uri="{FF2B5EF4-FFF2-40B4-BE49-F238E27FC236}">
                <a16:creationId xmlns:a16="http://schemas.microsoft.com/office/drawing/2014/main" id="{9C4F175F-ED85-4EE1-83FC-93DDA5D01978}"/>
              </a:ext>
            </a:extLst>
          </p:cNvPr>
          <p:cNvSpPr>
            <a:spLocks noChangeArrowheads="1"/>
          </p:cNvSpPr>
          <p:nvPr/>
        </p:nvSpPr>
        <p:spPr bwMode="auto">
          <a:xfrm rot="4602231">
            <a:off x="1339850" y="3419475"/>
            <a:ext cx="1822450" cy="82550"/>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8" name="Rectangle 16">
            <a:extLst>
              <a:ext uri="{FF2B5EF4-FFF2-40B4-BE49-F238E27FC236}">
                <a16:creationId xmlns:a16="http://schemas.microsoft.com/office/drawing/2014/main" id="{8418342C-19F9-43E3-883E-C4F63BF3718A}"/>
              </a:ext>
            </a:extLst>
          </p:cNvPr>
          <p:cNvSpPr>
            <a:spLocks noChangeArrowheads="1"/>
          </p:cNvSpPr>
          <p:nvPr/>
        </p:nvSpPr>
        <p:spPr bwMode="auto">
          <a:xfrm rot="6863212">
            <a:off x="2143919" y="3682206"/>
            <a:ext cx="1066800" cy="173038"/>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89" name="Rectangle 17">
            <a:extLst>
              <a:ext uri="{FF2B5EF4-FFF2-40B4-BE49-F238E27FC236}">
                <a16:creationId xmlns:a16="http://schemas.microsoft.com/office/drawing/2014/main" id="{CEDB3221-017B-4BAB-85CA-B6B76C4CB53B}"/>
              </a:ext>
            </a:extLst>
          </p:cNvPr>
          <p:cNvSpPr>
            <a:spLocks noGrp="1" noChangeArrowheads="1"/>
          </p:cNvSpPr>
          <p:nvPr>
            <p:ph type="title"/>
          </p:nvPr>
        </p:nvSpPr>
        <p:spPr>
          <a:xfrm>
            <a:off x="1066800" y="304800"/>
            <a:ext cx="7315200" cy="1143000"/>
          </a:xfrm>
        </p:spPr>
        <p:txBody>
          <a:bodyPr/>
          <a:lstStyle/>
          <a:p>
            <a:pPr eaLnBrk="1" hangingPunct="1"/>
            <a:r>
              <a:rPr lang="en-US" altLang="en-US">
                <a:latin typeface="Tahoma" panose="020B0604030504040204" pitchFamily="34" charset="0"/>
              </a:rPr>
              <a:t>The `holistic’ view of a weighted network</a:t>
            </a:r>
          </a:p>
        </p:txBody>
      </p:sp>
      <p:sp>
        <p:nvSpPr>
          <p:cNvPr id="28690" name="Oval 18">
            <a:extLst>
              <a:ext uri="{FF2B5EF4-FFF2-40B4-BE49-F238E27FC236}">
                <a16:creationId xmlns:a16="http://schemas.microsoft.com/office/drawing/2014/main" id="{116D584A-F6D9-46F3-9C6C-7F982563B96F}"/>
              </a:ext>
            </a:extLst>
          </p:cNvPr>
          <p:cNvSpPr>
            <a:spLocks noChangeArrowheads="1"/>
          </p:cNvSpPr>
          <p:nvPr/>
        </p:nvSpPr>
        <p:spPr bwMode="auto">
          <a:xfrm>
            <a:off x="5410200" y="28543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1" name="Oval 19">
            <a:extLst>
              <a:ext uri="{FF2B5EF4-FFF2-40B4-BE49-F238E27FC236}">
                <a16:creationId xmlns:a16="http://schemas.microsoft.com/office/drawing/2014/main" id="{FB7E128B-13A9-40F4-9074-50234CA16E3E}"/>
              </a:ext>
            </a:extLst>
          </p:cNvPr>
          <p:cNvSpPr>
            <a:spLocks noChangeArrowheads="1"/>
          </p:cNvSpPr>
          <p:nvPr/>
        </p:nvSpPr>
        <p:spPr bwMode="auto">
          <a:xfrm>
            <a:off x="6705600" y="41497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28692" name="Oval 20">
            <a:extLst>
              <a:ext uri="{FF2B5EF4-FFF2-40B4-BE49-F238E27FC236}">
                <a16:creationId xmlns:a16="http://schemas.microsoft.com/office/drawing/2014/main" id="{78199EDA-7B1A-4CDC-A2AB-0CB57928BE10}"/>
              </a:ext>
            </a:extLst>
          </p:cNvPr>
          <p:cNvSpPr>
            <a:spLocks noChangeArrowheads="1"/>
          </p:cNvSpPr>
          <p:nvPr/>
        </p:nvSpPr>
        <p:spPr bwMode="auto">
          <a:xfrm>
            <a:off x="5562600" y="39973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3" name="Oval 21">
            <a:extLst>
              <a:ext uri="{FF2B5EF4-FFF2-40B4-BE49-F238E27FC236}">
                <a16:creationId xmlns:a16="http://schemas.microsoft.com/office/drawing/2014/main" id="{F8B2FD49-A6BC-484E-BFB7-FD0CADDCBCDF}"/>
              </a:ext>
            </a:extLst>
          </p:cNvPr>
          <p:cNvSpPr>
            <a:spLocks noChangeArrowheads="1"/>
          </p:cNvSpPr>
          <p:nvPr/>
        </p:nvSpPr>
        <p:spPr bwMode="auto">
          <a:xfrm>
            <a:off x="7162800" y="31591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4" name="Oval 22">
            <a:extLst>
              <a:ext uri="{FF2B5EF4-FFF2-40B4-BE49-F238E27FC236}">
                <a16:creationId xmlns:a16="http://schemas.microsoft.com/office/drawing/2014/main" id="{8869A2DF-66BB-4D96-9D3B-45DCBE0298FE}"/>
              </a:ext>
            </a:extLst>
          </p:cNvPr>
          <p:cNvSpPr>
            <a:spLocks noChangeArrowheads="1"/>
          </p:cNvSpPr>
          <p:nvPr/>
        </p:nvSpPr>
        <p:spPr bwMode="auto">
          <a:xfrm>
            <a:off x="6324600" y="23971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5" name="Oval 23">
            <a:extLst>
              <a:ext uri="{FF2B5EF4-FFF2-40B4-BE49-F238E27FC236}">
                <a16:creationId xmlns:a16="http://schemas.microsoft.com/office/drawing/2014/main" id="{11C3633B-8916-439E-9876-7D4CAF242CAE}"/>
              </a:ext>
            </a:extLst>
          </p:cNvPr>
          <p:cNvSpPr>
            <a:spLocks noChangeArrowheads="1"/>
          </p:cNvSpPr>
          <p:nvPr/>
        </p:nvSpPr>
        <p:spPr bwMode="auto">
          <a:xfrm>
            <a:off x="1066800" y="28543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6" name="Oval 24">
            <a:extLst>
              <a:ext uri="{FF2B5EF4-FFF2-40B4-BE49-F238E27FC236}">
                <a16:creationId xmlns:a16="http://schemas.microsoft.com/office/drawing/2014/main" id="{E02BD20C-4DE0-4E6D-A868-53982905E0D8}"/>
              </a:ext>
            </a:extLst>
          </p:cNvPr>
          <p:cNvSpPr>
            <a:spLocks noChangeArrowheads="1"/>
          </p:cNvSpPr>
          <p:nvPr/>
        </p:nvSpPr>
        <p:spPr bwMode="auto">
          <a:xfrm>
            <a:off x="2362200" y="41497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28697" name="Oval 25">
            <a:extLst>
              <a:ext uri="{FF2B5EF4-FFF2-40B4-BE49-F238E27FC236}">
                <a16:creationId xmlns:a16="http://schemas.microsoft.com/office/drawing/2014/main" id="{FE288C3E-71CB-4A2B-801D-AC9AFA59FAA5}"/>
              </a:ext>
            </a:extLst>
          </p:cNvPr>
          <p:cNvSpPr>
            <a:spLocks noChangeArrowheads="1"/>
          </p:cNvSpPr>
          <p:nvPr/>
        </p:nvSpPr>
        <p:spPr bwMode="auto">
          <a:xfrm>
            <a:off x="1219200" y="39973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8" name="Oval 26">
            <a:extLst>
              <a:ext uri="{FF2B5EF4-FFF2-40B4-BE49-F238E27FC236}">
                <a16:creationId xmlns:a16="http://schemas.microsoft.com/office/drawing/2014/main" id="{70C7BABD-7478-4CD0-BAD4-D1831613AFF4}"/>
              </a:ext>
            </a:extLst>
          </p:cNvPr>
          <p:cNvSpPr>
            <a:spLocks noChangeArrowheads="1"/>
          </p:cNvSpPr>
          <p:nvPr/>
        </p:nvSpPr>
        <p:spPr bwMode="auto">
          <a:xfrm>
            <a:off x="2819400" y="31591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699" name="Oval 27">
            <a:extLst>
              <a:ext uri="{FF2B5EF4-FFF2-40B4-BE49-F238E27FC236}">
                <a16:creationId xmlns:a16="http://schemas.microsoft.com/office/drawing/2014/main" id="{050BBC6C-A1C5-4627-9C20-06A88C01E18B}"/>
              </a:ext>
            </a:extLst>
          </p:cNvPr>
          <p:cNvSpPr>
            <a:spLocks noChangeArrowheads="1"/>
          </p:cNvSpPr>
          <p:nvPr/>
        </p:nvSpPr>
        <p:spPr bwMode="auto">
          <a:xfrm>
            <a:off x="1981200" y="2397125"/>
            <a:ext cx="1524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8700" name="Text Box 28">
            <a:extLst>
              <a:ext uri="{FF2B5EF4-FFF2-40B4-BE49-F238E27FC236}">
                <a16:creationId xmlns:a16="http://schemas.microsoft.com/office/drawing/2014/main" id="{247E8C4E-1DBA-4A56-AEFF-E091C2D011B5}"/>
              </a:ext>
            </a:extLst>
          </p:cNvPr>
          <p:cNvSpPr txBox="1">
            <a:spLocks noChangeArrowheads="1"/>
          </p:cNvSpPr>
          <p:nvPr/>
        </p:nvSpPr>
        <p:spPr bwMode="auto">
          <a:xfrm>
            <a:off x="304800" y="5486400"/>
            <a:ext cx="827563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Hard thresholding may lead to an information loss. </a:t>
            </a:r>
          </a:p>
          <a:p>
            <a:pPr eaLnBrk="1" hangingPunct="1"/>
            <a:r>
              <a:rPr lang="en-US" altLang="en-US" sz="2000">
                <a:latin typeface="Tahoma" panose="020B0604030504040204" pitchFamily="34" charset="0"/>
              </a:rPr>
              <a:t>If two genes are correlated with r=0.79, they are deemed unconnected </a:t>
            </a:r>
          </a:p>
          <a:p>
            <a:pPr eaLnBrk="1" hangingPunct="1"/>
            <a:r>
              <a:rPr lang="en-US" altLang="en-US" sz="2000">
                <a:latin typeface="Tahoma" panose="020B0604030504040204" pitchFamily="34" charset="0"/>
              </a:rPr>
              <a:t>with regard to a hard threshold of tau=0.8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7A45405-C4F7-433C-848A-091D580974DC}"/>
              </a:ext>
            </a:extLst>
          </p:cNvPr>
          <p:cNvSpPr>
            <a:spLocks noGrp="1" noChangeArrowheads="1"/>
          </p:cNvSpPr>
          <p:nvPr>
            <p:ph type="title"/>
          </p:nvPr>
        </p:nvSpPr>
        <p:spPr>
          <a:xfrm>
            <a:off x="228600" y="152400"/>
            <a:ext cx="8610600" cy="1524000"/>
          </a:xfrm>
        </p:spPr>
        <p:txBody>
          <a:bodyPr/>
          <a:lstStyle/>
          <a:p>
            <a:pPr eaLnBrk="1" hangingPunct="1"/>
            <a:r>
              <a:rPr lang="en-US" altLang="en-US" sz="3200">
                <a:latin typeface="Tahoma" panose="020B0604030504040204" pitchFamily="34" charset="0"/>
              </a:rPr>
              <a:t>Two types of weighted correlation networks</a:t>
            </a:r>
          </a:p>
        </p:txBody>
      </p:sp>
      <p:graphicFrame>
        <p:nvGraphicFramePr>
          <p:cNvPr id="29699" name="Object 3">
            <a:extLst>
              <a:ext uri="{FF2B5EF4-FFF2-40B4-BE49-F238E27FC236}">
                <a16:creationId xmlns:a16="http://schemas.microsoft.com/office/drawing/2014/main" id="{072FC361-9F12-462D-BFFD-2E4390936BC0}"/>
              </a:ext>
            </a:extLst>
          </p:cNvPr>
          <p:cNvGraphicFramePr>
            <a:graphicFrameLocks noChangeAspect="1"/>
          </p:cNvGraphicFramePr>
          <p:nvPr/>
        </p:nvGraphicFramePr>
        <p:xfrm>
          <a:off x="609600" y="1447800"/>
          <a:ext cx="7132638" cy="3149600"/>
        </p:xfrm>
        <a:graphic>
          <a:graphicData uri="http://schemas.openxmlformats.org/presentationml/2006/ole">
            <mc:AlternateContent xmlns:mc="http://schemas.openxmlformats.org/markup-compatibility/2006">
              <mc:Choice xmlns:v="urn:schemas-microsoft-com:vml" Requires="v">
                <p:oleObj spid="_x0000_s29705" name="Equation" r:id="rId4" imgW="2184400" imgH="965200" progId="Equation.DSMT4">
                  <p:embed/>
                </p:oleObj>
              </mc:Choice>
              <mc:Fallback>
                <p:oleObj name="Equation" r:id="rId4" imgW="2184400" imgH="965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47800"/>
                        <a:ext cx="7132638" cy="314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0" name="Text Box 4">
            <a:extLst>
              <a:ext uri="{FF2B5EF4-FFF2-40B4-BE49-F238E27FC236}">
                <a16:creationId xmlns:a16="http://schemas.microsoft.com/office/drawing/2014/main" id="{ADC48E19-C8A2-49D9-BA41-BBBF4433C100}"/>
              </a:ext>
            </a:extLst>
          </p:cNvPr>
          <p:cNvSpPr txBox="1">
            <a:spLocks noChangeArrowheads="1"/>
          </p:cNvSpPr>
          <p:nvPr/>
        </p:nvSpPr>
        <p:spPr bwMode="auto">
          <a:xfrm>
            <a:off x="381000" y="4724400"/>
            <a:ext cx="85344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Default values: </a:t>
            </a:r>
            <a:r>
              <a:rPr lang="el-GR" altLang="en-US" sz="2400">
                <a:latin typeface="Tahoma" panose="020B0604030504040204" pitchFamily="34" charset="0"/>
                <a:cs typeface="Tahoma" panose="020B0604030504040204" pitchFamily="34" charset="0"/>
              </a:rPr>
              <a:t>β</a:t>
            </a:r>
            <a:r>
              <a:rPr lang="en-US" altLang="en-US" sz="2400">
                <a:latin typeface="Tahoma" panose="020B0604030504040204" pitchFamily="34" charset="0"/>
              </a:rPr>
              <a:t>=6 for unsigned and </a:t>
            </a:r>
            <a:r>
              <a:rPr lang="el-GR" altLang="en-US" sz="2400"/>
              <a:t>β</a:t>
            </a:r>
            <a:r>
              <a:rPr lang="en-US" altLang="en-US" sz="2400"/>
              <a:t> </a:t>
            </a:r>
            <a:r>
              <a:rPr lang="en-US" altLang="en-US" sz="2400">
                <a:latin typeface="Tahoma" panose="020B0604030504040204" pitchFamily="34" charset="0"/>
              </a:rPr>
              <a:t>=12 for signed networks.</a:t>
            </a:r>
          </a:p>
          <a:p>
            <a:pPr eaLnBrk="1" hangingPunct="1"/>
            <a:r>
              <a:rPr lang="en-US" altLang="en-US" sz="2400">
                <a:solidFill>
                  <a:srgbClr val="FF3300"/>
                </a:solidFill>
                <a:latin typeface="Tahoma" panose="020B0604030504040204" pitchFamily="34" charset="0"/>
              </a:rPr>
              <a:t>We prefer signed networks…</a:t>
            </a:r>
          </a:p>
          <a:p>
            <a:pPr eaLnBrk="1" hangingPunct="1"/>
            <a:endParaRPr lang="en-US" altLang="en-US" sz="2400">
              <a:latin typeface="Tahoma" panose="020B0604030504040204" pitchFamily="34" charset="0"/>
            </a:endParaRPr>
          </a:p>
          <a:p>
            <a:pPr eaLnBrk="1" hangingPunct="1"/>
            <a:r>
              <a:rPr lang="en-US" altLang="en-US" sz="2400" i="1">
                <a:solidFill>
                  <a:schemeClr val="tx2"/>
                </a:solidFill>
              </a:rPr>
              <a:t>Zhang et al  SAGMB Vol. 4: No. 1, Article 17.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4F32286-73EB-404A-BD1D-9D47B6252069}"/>
              </a:ext>
            </a:extLst>
          </p:cNvPr>
          <p:cNvSpPr>
            <a:spLocks noGrp="1" noChangeArrowheads="1"/>
          </p:cNvSpPr>
          <p:nvPr>
            <p:ph type="title"/>
          </p:nvPr>
        </p:nvSpPr>
        <p:spPr>
          <a:xfrm>
            <a:off x="609600" y="0"/>
            <a:ext cx="8077200" cy="1219200"/>
          </a:xfrm>
        </p:spPr>
        <p:txBody>
          <a:bodyPr/>
          <a:lstStyle/>
          <a:p>
            <a:pPr eaLnBrk="1" hangingPunct="1"/>
            <a:r>
              <a:rPr lang="en-US" altLang="en-US" sz="3200">
                <a:latin typeface="Tahoma" panose="020B0604030504040204" pitchFamily="34" charset="0"/>
              </a:rPr>
              <a:t>Adjacency versus correlation in unsigned and signed networks</a:t>
            </a:r>
          </a:p>
        </p:txBody>
      </p:sp>
      <p:pic>
        <p:nvPicPr>
          <p:cNvPr id="30723" name="Picture 3">
            <a:extLst>
              <a:ext uri="{FF2B5EF4-FFF2-40B4-BE49-F238E27FC236}">
                <a16:creationId xmlns:a16="http://schemas.microsoft.com/office/drawing/2014/main" id="{E1A6C826-A4BD-4B6A-80D0-32699AC05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0"/>
            <a:ext cx="88392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4" name="Text Box 4">
            <a:extLst>
              <a:ext uri="{FF2B5EF4-FFF2-40B4-BE49-F238E27FC236}">
                <a16:creationId xmlns:a16="http://schemas.microsoft.com/office/drawing/2014/main" id="{DED86AF4-91BC-496A-A6D0-E1F78E72D14C}"/>
              </a:ext>
            </a:extLst>
          </p:cNvPr>
          <p:cNvSpPr txBox="1">
            <a:spLocks noChangeArrowheads="1"/>
          </p:cNvSpPr>
          <p:nvPr/>
        </p:nvSpPr>
        <p:spPr bwMode="auto">
          <a:xfrm>
            <a:off x="1676400" y="1295400"/>
            <a:ext cx="601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Unsigned Network                               Signed Network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10A5943-77B9-45C5-BE0D-1716B742AAA0}"/>
              </a:ext>
            </a:extLst>
          </p:cNvPr>
          <p:cNvSpPr>
            <a:spLocks noGrp="1" noChangeArrowheads="1"/>
          </p:cNvSpPr>
          <p:nvPr>
            <p:ph type="ctrTitle"/>
          </p:nvPr>
        </p:nvSpPr>
        <p:spPr>
          <a:xfrm>
            <a:off x="381000" y="1600200"/>
            <a:ext cx="7772400" cy="3200400"/>
          </a:xfrm>
          <a:solidFill>
            <a:schemeClr val="accent1"/>
          </a:solidFill>
        </p:spPr>
        <p:txBody>
          <a:bodyPr/>
          <a:lstStyle/>
          <a:p>
            <a:pPr algn="l" eaLnBrk="1" hangingPunct="1"/>
            <a:r>
              <a:rPr lang="en-US" altLang="en-US" sz="3200" b="1" i="1">
                <a:latin typeface="Tahoma" panose="020B0604030504040204" pitchFamily="34" charset="0"/>
              </a:rPr>
              <a:t>Question 1:</a:t>
            </a:r>
            <a:br>
              <a:rPr lang="en-US" altLang="en-US" sz="3200" b="1" i="1">
                <a:latin typeface="Tahoma" panose="020B0604030504040204" pitchFamily="34" charset="0"/>
              </a:rPr>
            </a:br>
            <a:r>
              <a:rPr lang="en-US" altLang="en-US" sz="3200" b="1" i="1">
                <a:latin typeface="Tahoma" panose="020B0604030504040204" pitchFamily="34" charset="0"/>
              </a:rPr>
              <a:t>Should network construction account for the sign of the co-expression relationship?</a:t>
            </a:r>
            <a:br>
              <a:rPr lang="en-US" altLang="en-US" sz="3200" b="1" i="1">
                <a:latin typeface="Tahoma" panose="020B0604030504040204" pitchFamily="34" charset="0"/>
              </a:rPr>
            </a:br>
            <a:endParaRPr lang="en-US" altLang="en-US" sz="2400" i="1">
              <a:latin typeface="Tahom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0879590-76FA-4422-8BB9-FBA01EC1E847}"/>
              </a:ext>
            </a:extLst>
          </p:cNvPr>
          <p:cNvSpPr>
            <a:spLocks noGrp="1" noChangeArrowheads="1"/>
          </p:cNvSpPr>
          <p:nvPr>
            <p:ph type="title"/>
          </p:nvPr>
        </p:nvSpPr>
        <p:spPr>
          <a:xfrm>
            <a:off x="228600" y="762000"/>
            <a:ext cx="8763000" cy="1143000"/>
          </a:xfrm>
        </p:spPr>
        <p:txBody>
          <a:bodyPr/>
          <a:lstStyle/>
          <a:p>
            <a:pPr eaLnBrk="1" hangingPunct="1"/>
            <a:r>
              <a:rPr lang="en-US" altLang="en-US" sz="2800"/>
              <a:t>Answer: Overall, recent applications have convinced me that signed networks are preferable.</a:t>
            </a:r>
            <a:br>
              <a:rPr lang="en-US" altLang="en-US" sz="2800"/>
            </a:br>
            <a:endParaRPr lang="en-US" altLang="en-US" sz="2800"/>
          </a:p>
        </p:txBody>
      </p:sp>
      <p:sp>
        <p:nvSpPr>
          <p:cNvPr id="32771" name="Rectangle 3">
            <a:extLst>
              <a:ext uri="{FF2B5EF4-FFF2-40B4-BE49-F238E27FC236}">
                <a16:creationId xmlns:a16="http://schemas.microsoft.com/office/drawing/2014/main" id="{B18BD6B2-C311-45E6-813C-E3FD7B758783}"/>
              </a:ext>
            </a:extLst>
          </p:cNvPr>
          <p:cNvSpPr>
            <a:spLocks noGrp="1" noChangeArrowheads="1"/>
          </p:cNvSpPr>
          <p:nvPr>
            <p:ph type="body" idx="1"/>
          </p:nvPr>
        </p:nvSpPr>
        <p:spPr>
          <a:xfrm>
            <a:off x="381000" y="1752600"/>
            <a:ext cx="8458200" cy="4648200"/>
          </a:xfrm>
        </p:spPr>
        <p:txBody>
          <a:bodyPr/>
          <a:lstStyle/>
          <a:p>
            <a:pPr eaLnBrk="1" hangingPunct="1">
              <a:buFontTx/>
              <a:buNone/>
            </a:pPr>
            <a:endParaRPr lang="en-US" altLang="en-US" sz="3600"/>
          </a:p>
          <a:p>
            <a:pPr eaLnBrk="1" hangingPunct="1"/>
            <a:r>
              <a:rPr lang="en-US" altLang="en-US" sz="2400"/>
              <a:t>For example, signed networks were critical in a recent stem cell application</a:t>
            </a:r>
          </a:p>
          <a:p>
            <a:pPr eaLnBrk="1" hangingPunct="1"/>
            <a:r>
              <a:rPr lang="en-US" altLang="en-US" sz="2400" i="1"/>
              <a:t> Michael J Mason, Kathrin Plath, Qing Zhou, et al (2009) Signed Gene Co-expression Networks for Analyzing Transcriptional Regulation in Murine Embryonic Stem Cells. BMC Genomics 2009, 10:327 </a:t>
            </a:r>
          </a:p>
          <a:p>
            <a:pPr eaLnBrk="1" hangingPunct="1"/>
            <a:endParaRPr lang="en-US" altLang="en-US" sz="2400"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E073D10-FE24-4D3D-8DC3-7D6213D42B3D}"/>
              </a:ext>
            </a:extLst>
          </p:cNvPr>
          <p:cNvSpPr>
            <a:spLocks noGrp="1" noChangeArrowheads="1"/>
          </p:cNvSpPr>
          <p:nvPr>
            <p:ph type="title"/>
          </p:nvPr>
        </p:nvSpPr>
        <p:spPr>
          <a:xfrm>
            <a:off x="0" y="228600"/>
            <a:ext cx="9144000" cy="1371600"/>
          </a:xfrm>
        </p:spPr>
        <p:txBody>
          <a:bodyPr/>
          <a:lstStyle/>
          <a:p>
            <a:pPr eaLnBrk="1" hangingPunct="1"/>
            <a:r>
              <a:rPr lang="en-US" altLang="en-US" sz="3600"/>
              <a:t>Standard differential expression</a:t>
            </a:r>
            <a:br>
              <a:rPr lang="en-US" altLang="en-US" sz="3600"/>
            </a:br>
            <a:r>
              <a:rPr lang="en-US" altLang="en-US" sz="3600"/>
              <a:t>analyses seek to identify individual genes</a:t>
            </a:r>
          </a:p>
        </p:txBody>
      </p:sp>
      <p:sp>
        <p:nvSpPr>
          <p:cNvPr id="4099" name="Rectangle 3">
            <a:extLst>
              <a:ext uri="{FF2B5EF4-FFF2-40B4-BE49-F238E27FC236}">
                <a16:creationId xmlns:a16="http://schemas.microsoft.com/office/drawing/2014/main" id="{67EA41B9-FEFD-4D03-A3AB-61014E4CF369}"/>
              </a:ext>
            </a:extLst>
          </p:cNvPr>
          <p:cNvSpPr>
            <a:spLocks noChangeArrowheads="1"/>
          </p:cNvSpPr>
          <p:nvPr/>
        </p:nvSpPr>
        <p:spPr bwMode="auto">
          <a:xfrm>
            <a:off x="4572000" y="2286000"/>
            <a:ext cx="403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sz="2800">
                <a:latin typeface="Times New Roman" panose="02020603050405020304" pitchFamily="18" charset="0"/>
              </a:rPr>
              <a:t>Each gene is treated as an individual entity</a:t>
            </a:r>
          </a:p>
          <a:p>
            <a:pPr eaLnBrk="1" hangingPunct="1"/>
            <a:r>
              <a:rPr lang="en-US" altLang="en-US" sz="2800">
                <a:latin typeface="Times New Roman" panose="02020603050405020304" pitchFamily="18" charset="0"/>
              </a:rPr>
              <a:t>Often misses the forest for the trees: </a:t>
            </a:r>
            <a:r>
              <a:rPr lang="en-US" altLang="en-US" sz="2800" u="sng">
                <a:latin typeface="Times New Roman" panose="02020603050405020304" pitchFamily="18" charset="0"/>
              </a:rPr>
              <a:t>Fails to recognize that thousands of genes can be organized into relatively few modules</a:t>
            </a:r>
          </a:p>
        </p:txBody>
      </p:sp>
      <p:grpSp>
        <p:nvGrpSpPr>
          <p:cNvPr id="4100" name="Group 4">
            <a:extLst>
              <a:ext uri="{FF2B5EF4-FFF2-40B4-BE49-F238E27FC236}">
                <a16:creationId xmlns:a16="http://schemas.microsoft.com/office/drawing/2014/main" id="{BE1E2CAB-F1C3-4DAB-A080-3FED87739617}"/>
              </a:ext>
            </a:extLst>
          </p:cNvPr>
          <p:cNvGrpSpPr>
            <a:grpSpLocks/>
          </p:cNvGrpSpPr>
          <p:nvPr/>
        </p:nvGrpSpPr>
        <p:grpSpPr bwMode="auto">
          <a:xfrm>
            <a:off x="457200" y="1752600"/>
            <a:ext cx="3810000" cy="5105400"/>
            <a:chOff x="3120" y="1104"/>
            <a:chExt cx="2400" cy="3216"/>
          </a:xfrm>
        </p:grpSpPr>
        <p:pic>
          <p:nvPicPr>
            <p:cNvPr id="4101" name="Picture 5">
              <a:extLst>
                <a:ext uri="{FF2B5EF4-FFF2-40B4-BE49-F238E27FC236}">
                  <a16:creationId xmlns:a16="http://schemas.microsoft.com/office/drawing/2014/main" id="{7084237E-BB86-4255-B728-C24620974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4" t="39845" r="67323" b="1300"/>
            <a:stretch>
              <a:fillRect/>
            </a:stretch>
          </p:blipFill>
          <p:spPr bwMode="auto">
            <a:xfrm>
              <a:off x="3120" y="1536"/>
              <a:ext cx="2400"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2" name="AutoShape 6">
              <a:extLst>
                <a:ext uri="{FF2B5EF4-FFF2-40B4-BE49-F238E27FC236}">
                  <a16:creationId xmlns:a16="http://schemas.microsoft.com/office/drawing/2014/main" id="{6BB7FB06-EFB7-49CA-BF0A-038B243D497A}"/>
                </a:ext>
              </a:extLst>
            </p:cNvPr>
            <p:cNvSpPr>
              <a:spLocks/>
            </p:cNvSpPr>
            <p:nvPr/>
          </p:nvSpPr>
          <p:spPr bwMode="auto">
            <a:xfrm rot="5400000">
              <a:off x="3604" y="968"/>
              <a:ext cx="96" cy="943"/>
            </a:xfrm>
            <a:prstGeom prst="leftBrace">
              <a:avLst>
                <a:gd name="adj1" fmla="val 8185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03" name="AutoShape 7">
              <a:extLst>
                <a:ext uri="{FF2B5EF4-FFF2-40B4-BE49-F238E27FC236}">
                  <a16:creationId xmlns:a16="http://schemas.microsoft.com/office/drawing/2014/main" id="{2F6310A1-F83E-436B-9402-E0BA26DD49CA}"/>
                </a:ext>
              </a:extLst>
            </p:cNvPr>
            <p:cNvSpPr>
              <a:spLocks/>
            </p:cNvSpPr>
            <p:nvPr/>
          </p:nvSpPr>
          <p:spPr bwMode="auto">
            <a:xfrm rot="5400000">
              <a:off x="4744" y="792"/>
              <a:ext cx="96" cy="1296"/>
            </a:xfrm>
            <a:prstGeom prst="lef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04" name="Text Box 8">
              <a:extLst>
                <a:ext uri="{FF2B5EF4-FFF2-40B4-BE49-F238E27FC236}">
                  <a16:creationId xmlns:a16="http://schemas.microsoft.com/office/drawing/2014/main" id="{8B7392B1-8D4E-41EA-9BDA-40D371D97A59}"/>
                </a:ext>
              </a:extLst>
            </p:cNvPr>
            <p:cNvSpPr txBox="1">
              <a:spLocks noChangeArrowheads="1"/>
            </p:cNvSpPr>
            <p:nvPr/>
          </p:nvSpPr>
          <p:spPr bwMode="auto">
            <a:xfrm>
              <a:off x="3120" y="1104"/>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000">
                  <a:latin typeface="Times New Roman" panose="02020603050405020304" pitchFamily="18" charset="0"/>
                </a:rPr>
                <a:t>Control</a:t>
              </a:r>
            </a:p>
          </p:txBody>
        </p:sp>
        <p:sp>
          <p:nvSpPr>
            <p:cNvPr id="4105" name="Text Box 9">
              <a:extLst>
                <a:ext uri="{FF2B5EF4-FFF2-40B4-BE49-F238E27FC236}">
                  <a16:creationId xmlns:a16="http://schemas.microsoft.com/office/drawing/2014/main" id="{5B3AD1CF-D1B5-41E0-B829-30BADC501FD4}"/>
                </a:ext>
              </a:extLst>
            </p:cNvPr>
            <p:cNvSpPr txBox="1">
              <a:spLocks noChangeArrowheads="1"/>
            </p:cNvSpPr>
            <p:nvPr/>
          </p:nvSpPr>
          <p:spPr bwMode="auto">
            <a:xfrm>
              <a:off x="4176" y="1104"/>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2000">
                  <a:latin typeface="Times New Roman" panose="02020603050405020304" pitchFamily="18" charset="0"/>
                </a:rPr>
                <a:t>Experimental</a:t>
              </a:r>
            </a:p>
          </p:txBody>
        </p:sp>
      </p:grpSp>
    </p:spTree>
    <p:extLst>
      <p:ext uri="{BB962C8B-B14F-4D97-AF65-F5344CB8AC3E}">
        <p14:creationId xmlns:p14="http://schemas.microsoft.com/office/powerpoint/2010/main" val="3133093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6EDA454-F84B-4BAD-B04F-EDDF66FA8F8B}"/>
              </a:ext>
            </a:extLst>
          </p:cNvPr>
          <p:cNvSpPr>
            <a:spLocks noGrp="1" noChangeArrowheads="1"/>
          </p:cNvSpPr>
          <p:nvPr>
            <p:ph type="title"/>
          </p:nvPr>
        </p:nvSpPr>
        <p:spPr>
          <a:xfrm>
            <a:off x="457200" y="381000"/>
            <a:ext cx="8229600" cy="1143000"/>
          </a:xfrm>
        </p:spPr>
        <p:txBody>
          <a:bodyPr/>
          <a:lstStyle/>
          <a:p>
            <a:pPr eaLnBrk="1" hangingPunct="1"/>
            <a:r>
              <a:rPr lang="en-US" altLang="en-US" sz="3200"/>
              <a:t>Why construct a co-expression network based on the correlation coefficient ?</a:t>
            </a:r>
          </a:p>
        </p:txBody>
      </p:sp>
      <p:sp>
        <p:nvSpPr>
          <p:cNvPr id="33795" name="Rectangle 3">
            <a:extLst>
              <a:ext uri="{FF2B5EF4-FFF2-40B4-BE49-F238E27FC236}">
                <a16:creationId xmlns:a16="http://schemas.microsoft.com/office/drawing/2014/main" id="{D027B8E9-3236-477C-B6A2-6A38C6FFC304}"/>
              </a:ext>
            </a:extLst>
          </p:cNvPr>
          <p:cNvSpPr>
            <a:spLocks noGrp="1" noChangeArrowheads="1"/>
          </p:cNvSpPr>
          <p:nvPr>
            <p:ph type="body" idx="1"/>
          </p:nvPr>
        </p:nvSpPr>
        <p:spPr>
          <a:xfrm>
            <a:off x="457200" y="1752600"/>
            <a:ext cx="8229600" cy="4373563"/>
          </a:xfrm>
        </p:spPr>
        <p:txBody>
          <a:bodyPr/>
          <a:lstStyle/>
          <a:p>
            <a:pPr marL="609600" indent="-609600" eaLnBrk="1" hangingPunct="1">
              <a:buFontTx/>
              <a:buAutoNum type="arabicPeriod"/>
            </a:pPr>
            <a:r>
              <a:rPr lang="en-US" altLang="en-US" sz="2800"/>
              <a:t>Intuitive</a:t>
            </a:r>
          </a:p>
          <a:p>
            <a:pPr marL="609600" indent="-609600" eaLnBrk="1" hangingPunct="1">
              <a:buFontTx/>
              <a:buAutoNum type="arabicPeriod"/>
            </a:pPr>
            <a:r>
              <a:rPr lang="en-US" altLang="en-US" sz="2800"/>
              <a:t>Measuring linear relationships avoids the pitfall of overfitting</a:t>
            </a:r>
          </a:p>
          <a:p>
            <a:pPr marL="609600" indent="-609600" eaLnBrk="1" hangingPunct="1">
              <a:buFontTx/>
              <a:buAutoNum type="arabicPeriod"/>
            </a:pPr>
            <a:r>
              <a:rPr lang="en-US" altLang="en-US" sz="2800"/>
              <a:t>Because many studies have limited numbers of arrays</a:t>
            </a:r>
            <a:r>
              <a:rPr lang="en-US" altLang="en-US" sz="2800">
                <a:sym typeface="Wingdings" panose="05000000000000000000" pitchFamily="2" charset="2"/>
              </a:rPr>
              <a:t> hard to estimate non-linear relationships</a:t>
            </a:r>
          </a:p>
          <a:p>
            <a:pPr marL="609600" indent="-609600" eaLnBrk="1" hangingPunct="1">
              <a:buFontTx/>
              <a:buAutoNum type="arabicPeriod"/>
            </a:pPr>
            <a:r>
              <a:rPr lang="en-US" altLang="en-US" sz="2800"/>
              <a:t>Works well in practice</a:t>
            </a:r>
          </a:p>
          <a:p>
            <a:pPr marL="609600" indent="-609600" eaLnBrk="1" hangingPunct="1">
              <a:buFontTx/>
              <a:buAutoNum type="arabicPeriod"/>
            </a:pPr>
            <a:r>
              <a:rPr lang="en-US" altLang="en-US" sz="2800"/>
              <a:t>Computationally fast</a:t>
            </a:r>
          </a:p>
          <a:p>
            <a:pPr marL="609600" indent="-609600" eaLnBrk="1" hangingPunct="1">
              <a:buFontTx/>
              <a:buAutoNum type="arabicPeriod"/>
            </a:pPr>
            <a:r>
              <a:rPr lang="en-US" altLang="en-US" sz="2800"/>
              <a:t>Leads to reproducible research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B6948F5A-EA98-402C-A276-2BB7A9573536}"/>
              </a:ext>
            </a:extLst>
          </p:cNvPr>
          <p:cNvSpPr>
            <a:spLocks noGrp="1"/>
          </p:cNvSpPr>
          <p:nvPr>
            <p:ph idx="1"/>
          </p:nvPr>
        </p:nvSpPr>
        <p:spPr>
          <a:xfrm>
            <a:off x="342900" y="838200"/>
            <a:ext cx="8382000" cy="5781675"/>
          </a:xfrm>
        </p:spPr>
        <p:txBody>
          <a:bodyPr/>
          <a:lstStyle/>
          <a:p>
            <a:r>
              <a:rPr lang="en-US" altLang="zh-CN" sz="2200">
                <a:solidFill>
                  <a:srgbClr val="FF0000"/>
                </a:solidFill>
                <a:ea typeface="宋体" panose="02010600030101010101" pitchFamily="2" charset="-122"/>
                <a:cs typeface="Arial" panose="020B0604020202020204" pitchFamily="34" charset="0"/>
              </a:rPr>
              <a:t>A robust alternative to Pearson correlation.</a:t>
            </a:r>
          </a:p>
          <a:p>
            <a:r>
              <a:rPr lang="en-US" altLang="zh-CN" sz="2200">
                <a:ea typeface="宋体" panose="02010600030101010101" pitchFamily="2" charset="-122"/>
                <a:cs typeface="Arial" panose="020B0604020202020204" pitchFamily="34" charset="0"/>
              </a:rPr>
              <a:t>Definition based on median instead of mean.</a:t>
            </a:r>
          </a:p>
          <a:p>
            <a:r>
              <a:rPr lang="en-US" altLang="zh-CN" sz="2200">
                <a:ea typeface="宋体" panose="02010600030101010101" pitchFamily="2" charset="-122"/>
                <a:cs typeface="Arial" panose="020B0604020202020204" pitchFamily="34" charset="0"/>
              </a:rPr>
              <a:t>Assign weights to observations, values close to median receive large weights.</a:t>
            </a:r>
          </a:p>
          <a:p>
            <a:r>
              <a:rPr lang="en-US" altLang="zh-CN" sz="2200">
                <a:ea typeface="宋体" panose="02010600030101010101" pitchFamily="2" charset="-122"/>
                <a:cs typeface="Arial" panose="020B0604020202020204" pitchFamily="34" charset="0"/>
              </a:rPr>
              <a:t>Robust to outliers.</a:t>
            </a:r>
          </a:p>
        </p:txBody>
      </p:sp>
      <p:sp>
        <p:nvSpPr>
          <p:cNvPr id="34819" name="标题 1">
            <a:extLst>
              <a:ext uri="{FF2B5EF4-FFF2-40B4-BE49-F238E27FC236}">
                <a16:creationId xmlns:a16="http://schemas.microsoft.com/office/drawing/2014/main" id="{1702BD10-1995-4193-A8DA-DABDA5B26DF6}"/>
              </a:ext>
            </a:extLst>
          </p:cNvPr>
          <p:cNvSpPr>
            <a:spLocks noGrp="1"/>
          </p:cNvSpPr>
          <p:nvPr>
            <p:ph type="title"/>
          </p:nvPr>
        </p:nvSpPr>
        <p:spPr>
          <a:xfrm>
            <a:off x="457200" y="0"/>
            <a:ext cx="8229600" cy="1143000"/>
          </a:xfrm>
        </p:spPr>
        <p:txBody>
          <a:bodyPr/>
          <a:lstStyle/>
          <a:p>
            <a:pPr algn="l"/>
            <a:r>
              <a:rPr lang="en-US" altLang="zh-CN" sz="2600" b="1" u="sng">
                <a:solidFill>
                  <a:srgbClr val="000000"/>
                </a:solidFill>
                <a:ea typeface="幼圆"/>
                <a:cs typeface="Arial" panose="020B0604020202020204" pitchFamily="34" charset="0"/>
              </a:rPr>
              <a:t>*Biweight midcorrelation (bicor)</a:t>
            </a:r>
          </a:p>
        </p:txBody>
      </p:sp>
      <p:sp>
        <p:nvSpPr>
          <p:cNvPr id="34820" name="Rectangle 1">
            <a:extLst>
              <a:ext uri="{FF2B5EF4-FFF2-40B4-BE49-F238E27FC236}">
                <a16:creationId xmlns:a16="http://schemas.microsoft.com/office/drawing/2014/main" id="{EC0C6EC6-8DFE-4229-99D4-0B753B0FAEA1}"/>
              </a:ext>
            </a:extLst>
          </p:cNvPr>
          <p:cNvSpPr>
            <a:spLocks noChangeArrowheads="1"/>
          </p:cNvSpPr>
          <p:nvPr/>
        </p:nvSpPr>
        <p:spPr bwMode="auto">
          <a:xfrm>
            <a:off x="457200" y="5105400"/>
            <a:ext cx="8153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Book: "Data Analysis and Regression: A Second Course in Statistics", Mosteller and Tukey, Addison-Wesley, 1977, pp. 203-209</a:t>
            </a:r>
          </a:p>
          <a:p>
            <a:pPr eaLnBrk="1" hangingPunct="1"/>
            <a:endParaRPr lang="en-US" altLang="en-US" sz="2000">
              <a:cs typeface="Arial" panose="020B0604020202020204" pitchFamily="34" charset="0"/>
            </a:endParaRPr>
          </a:p>
          <a:p>
            <a:pPr eaLnBrk="1" hangingPunct="1"/>
            <a:r>
              <a:rPr lang="en-US" altLang="en-US" sz="2000">
                <a:cs typeface="Arial" panose="020B0604020202020204" pitchFamily="34" charset="0"/>
              </a:rPr>
              <a:t>Langfelder et al 2012: Fast R Functions For Robust Correlations And Hierarchical Clustering. </a:t>
            </a:r>
            <a:r>
              <a:rPr lang="en-US" altLang="en-US" sz="2000" i="1">
                <a:cs typeface="Arial" panose="020B0604020202020204" pitchFamily="34" charset="0"/>
              </a:rPr>
              <a:t>J Stat Softw </a:t>
            </a:r>
            <a:r>
              <a:rPr lang="en-US" altLang="en-US" sz="2000">
                <a:cs typeface="Arial" panose="020B0604020202020204" pitchFamily="34" charset="0"/>
              </a:rPr>
              <a:t>2012, </a:t>
            </a:r>
            <a:r>
              <a:rPr lang="en-US" altLang="en-US" sz="2000" b="1">
                <a:cs typeface="Arial" panose="020B0604020202020204" pitchFamily="34" charset="0"/>
              </a:rPr>
              <a:t>46</a:t>
            </a:r>
            <a:r>
              <a:rPr lang="en-US" altLang="en-US" sz="2000">
                <a:cs typeface="Arial" panose="020B0604020202020204" pitchFamily="34" charset="0"/>
              </a:rPr>
              <a:t>(i11):1–17</a:t>
            </a:r>
            <a:r>
              <a:rPr lang="en-US" altLang="en-US" sz="1000">
                <a:cs typeface="Arial" panose="020B0604020202020204" pitchFamily="34" charset="0"/>
              </a:rPr>
              <a:t>.</a:t>
            </a:r>
          </a:p>
        </p:txBody>
      </p:sp>
      <p:pic>
        <p:nvPicPr>
          <p:cNvPr id="34821" name="Picture 2">
            <a:extLst>
              <a:ext uri="{FF2B5EF4-FFF2-40B4-BE49-F238E27FC236}">
                <a16:creationId xmlns:a16="http://schemas.microsoft.com/office/drawing/2014/main" id="{EB952715-5917-4374-AEE9-79308B468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895600"/>
            <a:ext cx="6418263"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B309B072-04B5-4B8F-84DF-E1CFEB19B5B0}"/>
              </a:ext>
            </a:extLst>
          </p:cNvPr>
          <p:cNvSpPr>
            <a:spLocks noChangeArrowheads="1"/>
          </p:cNvSpPr>
          <p:nvPr/>
        </p:nvSpPr>
        <p:spPr bwMode="auto">
          <a:xfrm>
            <a:off x="304800" y="990600"/>
            <a:ext cx="806767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914400" indent="-45720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t>Comparison of co-expression measures: mutual information, correlation, and model based indices.</a:t>
            </a:r>
          </a:p>
          <a:p>
            <a:pPr lvl="1" eaLnBrk="1" hangingPunct="1">
              <a:buFont typeface="Arial" panose="020B0604020202020204" pitchFamily="34" charset="0"/>
              <a:buChar char="•"/>
            </a:pPr>
            <a:r>
              <a:rPr lang="en-US" altLang="en-US" sz="2400"/>
              <a:t>Song et al 2012 BMC Bioinformatics;13(1):328. PMID: 23217028 </a:t>
            </a:r>
          </a:p>
          <a:p>
            <a:pPr eaLnBrk="1" hangingPunct="1"/>
            <a:endParaRPr lang="en-US" altLang="en-US" sz="2400"/>
          </a:p>
          <a:p>
            <a:pPr eaLnBrk="1" hangingPunct="1"/>
            <a:endParaRPr lang="en-US" altLang="en-US" sz="2400" u="sng"/>
          </a:p>
          <a:p>
            <a:pPr eaLnBrk="1" hangingPunct="1"/>
            <a:endParaRPr lang="en-US" altLang="en-US" sz="2400" u="sng"/>
          </a:p>
          <a:p>
            <a:pPr eaLnBrk="1" hangingPunct="1"/>
            <a:endParaRPr lang="en-US" altLang="en-US" sz="2400" u="sng"/>
          </a:p>
          <a:p>
            <a:pPr eaLnBrk="1" hangingPunct="1"/>
            <a:r>
              <a:rPr lang="en-US" altLang="en-US" sz="2400" u="sng"/>
              <a:t>Result: </a:t>
            </a:r>
            <a:r>
              <a:rPr lang="en-US" altLang="en-US" sz="2400"/>
              <a:t>biweight midcorrelation + topological overlap measure work best when it comes to defining co-expression modules</a:t>
            </a: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70FEA30-4DDA-45E1-90B0-A031983CAB5A}"/>
              </a:ext>
            </a:extLst>
          </p:cNvPr>
          <p:cNvSpPr>
            <a:spLocks noGrp="1" noChangeArrowheads="1"/>
          </p:cNvSpPr>
          <p:nvPr>
            <p:ph type="title"/>
          </p:nvPr>
        </p:nvSpPr>
        <p:spPr/>
        <p:txBody>
          <a:bodyPr/>
          <a:lstStyle/>
          <a:p>
            <a:pPr eaLnBrk="1" hangingPunct="1"/>
            <a:r>
              <a:rPr lang="en-US" altLang="en-US" sz="4000"/>
              <a:t>Why soft thresholding as opposed to hard thresholding?</a:t>
            </a:r>
          </a:p>
        </p:txBody>
      </p:sp>
      <p:sp>
        <p:nvSpPr>
          <p:cNvPr id="36867" name="Rectangle 3">
            <a:extLst>
              <a:ext uri="{FF2B5EF4-FFF2-40B4-BE49-F238E27FC236}">
                <a16:creationId xmlns:a16="http://schemas.microsoft.com/office/drawing/2014/main" id="{A865FC84-08B3-4C2E-81DB-E04A075D03E8}"/>
              </a:ext>
            </a:extLst>
          </p:cNvPr>
          <p:cNvSpPr>
            <a:spLocks noGrp="1" noChangeArrowheads="1"/>
          </p:cNvSpPr>
          <p:nvPr>
            <p:ph type="body" idx="1"/>
          </p:nvPr>
        </p:nvSpPr>
        <p:spPr>
          <a:xfrm>
            <a:off x="457200" y="1981200"/>
            <a:ext cx="8229600" cy="4144963"/>
          </a:xfrm>
        </p:spPr>
        <p:txBody>
          <a:bodyPr/>
          <a:lstStyle/>
          <a:p>
            <a:pPr marL="609600" indent="-609600" eaLnBrk="1" hangingPunct="1">
              <a:buFontTx/>
              <a:buAutoNum type="arabicPeriod"/>
            </a:pPr>
            <a:r>
              <a:rPr lang="en-US" altLang="en-US"/>
              <a:t>Preserves the continuous information of the co-expression information</a:t>
            </a:r>
          </a:p>
          <a:p>
            <a:pPr marL="609600" indent="-609600" eaLnBrk="1" hangingPunct="1">
              <a:buFontTx/>
              <a:buAutoNum type="arabicPeriod"/>
            </a:pPr>
            <a:r>
              <a:rPr lang="en-US" altLang="en-US"/>
              <a:t>Results tend to be more robust with regard to different threshold choices</a:t>
            </a:r>
          </a:p>
        </p:txBody>
      </p:sp>
      <p:sp>
        <p:nvSpPr>
          <p:cNvPr id="36868" name="Text Box 4">
            <a:extLst>
              <a:ext uri="{FF2B5EF4-FFF2-40B4-BE49-F238E27FC236}">
                <a16:creationId xmlns:a16="http://schemas.microsoft.com/office/drawing/2014/main" id="{2CAFE942-1E12-4B0A-B2E0-CC7232FC5A2C}"/>
              </a:ext>
            </a:extLst>
          </p:cNvPr>
          <p:cNvSpPr txBox="1">
            <a:spLocks noChangeArrowheads="1"/>
          </p:cNvSpPr>
          <p:nvPr/>
        </p:nvSpPr>
        <p:spPr bwMode="auto">
          <a:xfrm>
            <a:off x="304800" y="4495800"/>
            <a:ext cx="8458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t>But </a:t>
            </a:r>
            <a:r>
              <a:rPr lang="en-US" altLang="en-US" sz="2400" u="sng"/>
              <a:t>hard thresholding</a:t>
            </a:r>
            <a:r>
              <a:rPr lang="en-US" altLang="en-US" sz="2400"/>
              <a:t> has its own advantages: </a:t>
            </a:r>
          </a:p>
          <a:p>
            <a:pPr eaLnBrk="1" hangingPunct="1"/>
            <a:r>
              <a:rPr lang="en-US" altLang="en-US" sz="2400"/>
              <a:t>In particular, graph theoretic algorithms from the computer science community can be applied to the resulting networks</a:t>
            </a:r>
            <a:r>
              <a:rPr lang="en-US" altLang="en-US"/>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25230AB-29CD-4E4E-88CC-B07ADA71DD26}"/>
              </a:ext>
            </a:extLst>
          </p:cNvPr>
          <p:cNvSpPr>
            <a:spLocks noGrp="1" noChangeArrowheads="1"/>
          </p:cNvSpPr>
          <p:nvPr>
            <p:ph type="title"/>
          </p:nvPr>
        </p:nvSpPr>
        <p:spPr>
          <a:xfrm>
            <a:off x="457200" y="304800"/>
            <a:ext cx="8077200" cy="1219200"/>
          </a:xfrm>
        </p:spPr>
        <p:txBody>
          <a:bodyPr/>
          <a:lstStyle/>
          <a:p>
            <a:pPr eaLnBrk="1" hangingPunct="1"/>
            <a:r>
              <a:rPr lang="en-US" altLang="en-US" sz="4000"/>
              <a:t>Advantages of soft thresholding with the power function</a:t>
            </a:r>
          </a:p>
        </p:txBody>
      </p:sp>
      <p:sp>
        <p:nvSpPr>
          <p:cNvPr id="37891" name="Rectangle 3">
            <a:extLst>
              <a:ext uri="{FF2B5EF4-FFF2-40B4-BE49-F238E27FC236}">
                <a16:creationId xmlns:a16="http://schemas.microsoft.com/office/drawing/2014/main" id="{693E2330-F156-4711-8001-E46B969456E8}"/>
              </a:ext>
            </a:extLst>
          </p:cNvPr>
          <p:cNvSpPr>
            <a:spLocks noGrp="1" noChangeArrowheads="1"/>
          </p:cNvSpPr>
          <p:nvPr>
            <p:ph type="body" idx="1"/>
          </p:nvPr>
        </p:nvSpPr>
        <p:spPr>
          <a:xfrm>
            <a:off x="304800" y="1752600"/>
            <a:ext cx="8839200" cy="4800600"/>
          </a:xfrm>
        </p:spPr>
        <p:txBody>
          <a:bodyPr/>
          <a:lstStyle/>
          <a:p>
            <a:pPr marL="609600" indent="-609600" eaLnBrk="1" hangingPunct="1">
              <a:lnSpc>
                <a:spcPct val="80000"/>
              </a:lnSpc>
              <a:buFontTx/>
              <a:buAutoNum type="arabicPeriod"/>
            </a:pPr>
            <a:r>
              <a:rPr lang="en-US" altLang="en-US" sz="2800" u="sng"/>
              <a:t>Robustness</a:t>
            </a:r>
            <a:r>
              <a:rPr lang="en-US" altLang="en-US" sz="2800"/>
              <a:t>: Network results are highly robust with respect to the choice of the power </a:t>
            </a:r>
            <a:r>
              <a:rPr lang="el-GR" altLang="en-US" sz="2800"/>
              <a:t>β</a:t>
            </a:r>
            <a:r>
              <a:rPr lang="en-US" altLang="en-US" sz="2800"/>
              <a:t> (</a:t>
            </a:r>
            <a:r>
              <a:rPr lang="en-US" altLang="en-US" sz="2400"/>
              <a:t>Zhang et al 2005</a:t>
            </a:r>
            <a:r>
              <a:rPr lang="en-US" altLang="en-US" sz="2800"/>
              <a:t>)</a:t>
            </a:r>
          </a:p>
          <a:p>
            <a:pPr marL="609600" indent="-609600" eaLnBrk="1" hangingPunct="1">
              <a:lnSpc>
                <a:spcPct val="80000"/>
              </a:lnSpc>
              <a:buFontTx/>
              <a:buAutoNum type="arabicPeriod"/>
            </a:pPr>
            <a:r>
              <a:rPr lang="en-US" altLang="en-US" sz="2800" u="sng"/>
              <a:t>Calibration</a:t>
            </a:r>
            <a:r>
              <a:rPr lang="en-US" altLang="en-US" sz="2800"/>
              <a:t> of different networks becomes straightforward, which facilitates consensus module analysis</a:t>
            </a:r>
          </a:p>
          <a:p>
            <a:pPr marL="609600" indent="-609600" eaLnBrk="1" hangingPunct="1">
              <a:lnSpc>
                <a:spcPct val="80000"/>
              </a:lnSpc>
              <a:buFontTx/>
              <a:buAutoNum type="arabicPeriod"/>
            </a:pPr>
            <a:r>
              <a:rPr lang="en-US" altLang="en-US" sz="2800" u="sng"/>
              <a:t>Module preservation </a:t>
            </a:r>
            <a:r>
              <a:rPr lang="en-US" altLang="en-US" sz="2800"/>
              <a:t>statistics are particularly sensitive for measuring connectivity preservation in weighted networks</a:t>
            </a:r>
          </a:p>
          <a:p>
            <a:pPr marL="609600" indent="-609600" eaLnBrk="1" hangingPunct="1">
              <a:lnSpc>
                <a:spcPct val="80000"/>
              </a:lnSpc>
              <a:buFontTx/>
              <a:buAutoNum type="arabicPeriod"/>
            </a:pPr>
            <a:r>
              <a:rPr lang="en-US" altLang="en-US" sz="2800" u="sng"/>
              <a:t>Math reason</a:t>
            </a:r>
            <a:r>
              <a:rPr lang="en-US" altLang="en-US" sz="2800"/>
              <a:t>: Geometric Interpretation of Gene Co-Expression Network Analysis. </a:t>
            </a:r>
            <a:r>
              <a:rPr lang="en-US" altLang="en-US" sz="2000"/>
              <a:t>PloS Computational Biology. 4(8): e1000117</a:t>
            </a:r>
          </a:p>
          <a:p>
            <a:pPr marL="609600" indent="-609600" eaLnBrk="1" hangingPunct="1">
              <a:lnSpc>
                <a:spcPct val="80000"/>
              </a:lnSpc>
              <a:buFontTx/>
              <a:buAutoNum type="arabicPeriod"/>
            </a:pPr>
            <a:endParaRPr lang="en-US" altLang="en-US"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A31C4C9-3945-4CA9-ABA5-C6E3E86AF601}"/>
              </a:ext>
            </a:extLst>
          </p:cNvPr>
          <p:cNvSpPr>
            <a:spLocks noGrp="1" noChangeArrowheads="1"/>
          </p:cNvSpPr>
          <p:nvPr>
            <p:ph type="ctrTitle"/>
          </p:nvPr>
        </p:nvSpPr>
        <p:spPr>
          <a:xfrm>
            <a:off x="609600" y="1295400"/>
            <a:ext cx="7848600" cy="4114800"/>
          </a:xfrm>
          <a:solidFill>
            <a:schemeClr val="accent1"/>
          </a:solidFill>
        </p:spPr>
        <p:txBody>
          <a:bodyPr/>
          <a:lstStyle/>
          <a:p>
            <a:pPr algn="l" eaLnBrk="1" hangingPunct="1"/>
            <a:r>
              <a:rPr lang="en-US" altLang="en-US" sz="3200" b="1" i="1">
                <a:latin typeface="Tahoma" panose="020B0604030504040204" pitchFamily="34" charset="0"/>
              </a:rPr>
              <a:t>Questions:</a:t>
            </a:r>
            <a:br>
              <a:rPr lang="en-US" altLang="en-US" sz="3200" b="1" i="1">
                <a:latin typeface="Tahoma" panose="020B0604030504040204" pitchFamily="34" charset="0"/>
              </a:rPr>
            </a:br>
            <a:r>
              <a:rPr lang="en-US" altLang="en-US" sz="3200" b="1" i="1">
                <a:latin typeface="Tahoma" panose="020B0604030504040204" pitchFamily="34" charset="0"/>
              </a:rPr>
              <a:t>How should we choose the power beta or a hard threshold?</a:t>
            </a:r>
            <a:br>
              <a:rPr lang="en-US" altLang="en-US" sz="3200" b="1" i="1">
                <a:latin typeface="Tahoma" panose="020B0604030504040204" pitchFamily="34" charset="0"/>
              </a:rPr>
            </a:br>
            <a:r>
              <a:rPr lang="en-US" altLang="en-US" sz="3200" b="1" i="1">
                <a:latin typeface="Tahoma" panose="020B0604030504040204" pitchFamily="34" charset="0"/>
              </a:rPr>
              <a:t>Or more generally the parameters of an adjacency function?</a:t>
            </a:r>
            <a:br>
              <a:rPr lang="en-US" altLang="en-US" sz="3200" b="1" i="1">
                <a:latin typeface="Tahoma" panose="020B0604030504040204" pitchFamily="34" charset="0"/>
              </a:rPr>
            </a:br>
            <a:br>
              <a:rPr lang="en-US" altLang="en-US" sz="3200" b="1" i="1">
                <a:latin typeface="Tahoma" panose="020B0604030504040204" pitchFamily="34" charset="0"/>
              </a:rPr>
            </a:br>
            <a:r>
              <a:rPr lang="en-US" altLang="en-US" sz="3200" b="1" i="1">
                <a:latin typeface="Tahoma" panose="020B0604030504040204" pitchFamily="34" charset="0"/>
              </a:rPr>
              <a:t>IDEA: use properties of the connectivity distribution</a:t>
            </a:r>
            <a:endParaRPr lang="en-US" altLang="en-US" sz="2400" i="1">
              <a:latin typeface="Tahom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49BA1BA-0ECC-4E25-8A10-750471D18D9E}"/>
              </a:ext>
            </a:extLst>
          </p:cNvPr>
          <p:cNvSpPr>
            <a:spLocks noGrp="1" noChangeArrowheads="1"/>
          </p:cNvSpPr>
          <p:nvPr>
            <p:ph type="title"/>
          </p:nvPr>
        </p:nvSpPr>
        <p:spPr/>
        <p:txBody>
          <a:bodyPr/>
          <a:lstStyle/>
          <a:p>
            <a:pPr eaLnBrk="1" hangingPunct="1"/>
            <a:r>
              <a:rPr lang="en-US" altLang="en-US"/>
              <a:t>Generalized Connectivity</a:t>
            </a:r>
          </a:p>
        </p:txBody>
      </p:sp>
      <p:sp>
        <p:nvSpPr>
          <p:cNvPr id="39939" name="Rectangle 3">
            <a:extLst>
              <a:ext uri="{FF2B5EF4-FFF2-40B4-BE49-F238E27FC236}">
                <a16:creationId xmlns:a16="http://schemas.microsoft.com/office/drawing/2014/main" id="{22AC3FFE-38C2-46F7-88AA-112E411F12AA}"/>
              </a:ext>
            </a:extLst>
          </p:cNvPr>
          <p:cNvSpPr>
            <a:spLocks noGrp="1" noChangeArrowheads="1"/>
          </p:cNvSpPr>
          <p:nvPr>
            <p:ph type="body" sz="half" idx="1"/>
          </p:nvPr>
        </p:nvSpPr>
        <p:spPr>
          <a:xfrm>
            <a:off x="381000" y="2057400"/>
            <a:ext cx="8458200" cy="2743200"/>
          </a:xfrm>
        </p:spPr>
        <p:txBody>
          <a:bodyPr/>
          <a:lstStyle/>
          <a:p>
            <a:pPr eaLnBrk="1" hangingPunct="1"/>
            <a:r>
              <a:rPr lang="en-US" altLang="en-US" sz="2800"/>
              <a:t>Gene connectivity = row sum of the adjacency matrix</a:t>
            </a:r>
          </a:p>
          <a:p>
            <a:pPr lvl="1" eaLnBrk="1" hangingPunct="1"/>
            <a:r>
              <a:rPr lang="en-US" altLang="en-US" sz="2400"/>
              <a:t>For unweighted networks=number of direct neighbors</a:t>
            </a:r>
          </a:p>
          <a:p>
            <a:pPr lvl="1" eaLnBrk="1" hangingPunct="1"/>
            <a:r>
              <a:rPr lang="en-US" altLang="en-US" sz="2400"/>
              <a:t>For weighted networks= sum of connection strengths to other nodes</a:t>
            </a:r>
          </a:p>
          <a:p>
            <a:pPr eaLnBrk="1" hangingPunct="1"/>
            <a:endParaRPr lang="en-US" altLang="en-US" sz="2800"/>
          </a:p>
        </p:txBody>
      </p:sp>
      <p:graphicFrame>
        <p:nvGraphicFramePr>
          <p:cNvPr id="39940" name="Object 4">
            <a:extLst>
              <a:ext uri="{FF2B5EF4-FFF2-40B4-BE49-F238E27FC236}">
                <a16:creationId xmlns:a16="http://schemas.microsoft.com/office/drawing/2014/main" id="{67660813-A278-4B1A-BBC4-F83EDC01DE8B}"/>
              </a:ext>
            </a:extLst>
          </p:cNvPr>
          <p:cNvGraphicFramePr>
            <a:graphicFrameLocks noGrp="1" noChangeAspect="1"/>
          </p:cNvGraphicFramePr>
          <p:nvPr>
            <p:ph sz="half" idx="2"/>
          </p:nvPr>
        </p:nvGraphicFramePr>
        <p:xfrm>
          <a:off x="2535238" y="4030663"/>
          <a:ext cx="4457700" cy="1997075"/>
        </p:xfrm>
        <a:graphic>
          <a:graphicData uri="http://schemas.openxmlformats.org/presentationml/2006/ole">
            <mc:AlternateContent xmlns:mc="http://schemas.openxmlformats.org/markup-compatibility/2006">
              <mc:Choice xmlns:v="urn:schemas-microsoft-com:vml" Requires="v">
                <p:oleObj spid="_x0000_s39945" name="Equation" r:id="rId4" imgW="647700" imgH="279400" progId="Equation.DSMT4">
                  <p:embed/>
                </p:oleObj>
              </mc:Choice>
              <mc:Fallback>
                <p:oleObj name="Equation" r:id="rId4" imgW="647700" imgH="2794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5238" y="4030663"/>
                        <a:ext cx="445770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E77AD38-8886-4BC3-8EB4-4EA2E5DFE0DC}"/>
              </a:ext>
            </a:extLst>
          </p:cNvPr>
          <p:cNvSpPr>
            <a:spLocks noGrp="1" noChangeArrowheads="1"/>
          </p:cNvSpPr>
          <p:nvPr>
            <p:ph type="title"/>
          </p:nvPr>
        </p:nvSpPr>
        <p:spPr>
          <a:xfrm>
            <a:off x="152400" y="228600"/>
            <a:ext cx="8991600" cy="1295400"/>
          </a:xfrm>
        </p:spPr>
        <p:txBody>
          <a:bodyPr/>
          <a:lstStyle/>
          <a:p>
            <a:pPr eaLnBrk="1" hangingPunct="1"/>
            <a:r>
              <a:rPr lang="en-US" altLang="en-US" sz="3200" u="sng">
                <a:latin typeface="Tahoma" panose="020B0604030504040204" pitchFamily="34" charset="0"/>
              </a:rPr>
              <a:t>Approximate scale free topology</a:t>
            </a:r>
            <a:r>
              <a:rPr lang="en-US" altLang="en-US" sz="3200">
                <a:latin typeface="Tahoma" panose="020B0604030504040204" pitchFamily="34" charset="0"/>
              </a:rPr>
              <a:t> is a fundamental property of such networks (L. Barabasi et al)</a:t>
            </a:r>
          </a:p>
        </p:txBody>
      </p:sp>
      <p:sp>
        <p:nvSpPr>
          <p:cNvPr id="40963" name="Rectangle 3">
            <a:extLst>
              <a:ext uri="{FF2B5EF4-FFF2-40B4-BE49-F238E27FC236}">
                <a16:creationId xmlns:a16="http://schemas.microsoft.com/office/drawing/2014/main" id="{31C5C4EC-DCAA-4C18-B498-1547920B9A07}"/>
              </a:ext>
            </a:extLst>
          </p:cNvPr>
          <p:cNvSpPr>
            <a:spLocks noGrp="1" noChangeArrowheads="1"/>
          </p:cNvSpPr>
          <p:nvPr>
            <p:ph type="body" idx="1"/>
          </p:nvPr>
        </p:nvSpPr>
        <p:spPr>
          <a:xfrm>
            <a:off x="152400" y="1905000"/>
            <a:ext cx="8686800" cy="4648200"/>
          </a:xfrm>
        </p:spPr>
        <p:txBody>
          <a:bodyPr/>
          <a:lstStyle/>
          <a:p>
            <a:pPr eaLnBrk="1" hangingPunct="1"/>
            <a:r>
              <a:rPr lang="en-US" altLang="en-US" sz="2800">
                <a:latin typeface="Tahoma" panose="020B0604030504040204" pitchFamily="34" charset="0"/>
              </a:rPr>
              <a:t>It entails the presence of </a:t>
            </a:r>
            <a:r>
              <a:rPr lang="en-US" altLang="en-US" sz="2800" u="sng">
                <a:latin typeface="Tahoma" panose="020B0604030504040204" pitchFamily="34" charset="0"/>
              </a:rPr>
              <a:t>hub</a:t>
            </a:r>
            <a:r>
              <a:rPr lang="en-US" altLang="en-US" sz="2800">
                <a:latin typeface="Tahoma" panose="020B0604030504040204" pitchFamily="34" charset="0"/>
              </a:rPr>
              <a:t> nodes that are connected to a large number of other nodes</a:t>
            </a:r>
          </a:p>
          <a:p>
            <a:pPr eaLnBrk="1" hangingPunct="1"/>
            <a:r>
              <a:rPr lang="en-US" altLang="en-US" sz="2800">
                <a:latin typeface="Tahoma" panose="020B0604030504040204" pitchFamily="34" charset="0"/>
              </a:rPr>
              <a:t>Such networks are robust with respect to the random deletion of nodes but are sensitive to the targeted attack on hub nodes</a:t>
            </a:r>
          </a:p>
          <a:p>
            <a:pPr eaLnBrk="1" hangingPunct="1"/>
            <a:r>
              <a:rPr lang="en-US" altLang="en-US" sz="2800">
                <a:latin typeface="Tahoma" panose="020B0604030504040204" pitchFamily="34" charset="0"/>
              </a:rPr>
              <a:t>It has been demonstrated that metabolic networks exhibit scale free topology at least approximately.</a:t>
            </a:r>
            <a:endParaRPr lang="en-US" altLang="en-US" sz="2800"/>
          </a:p>
          <a:p>
            <a:pPr lvl="1" eaLnBrk="1" hangingPunct="1"/>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EA2BB84-C102-438D-AED6-4C0C38F1AD33}"/>
              </a:ext>
            </a:extLst>
          </p:cNvPr>
          <p:cNvSpPr>
            <a:spLocks noGrp="1" noChangeArrowheads="1"/>
          </p:cNvSpPr>
          <p:nvPr>
            <p:ph type="title"/>
          </p:nvPr>
        </p:nvSpPr>
        <p:spPr>
          <a:xfrm>
            <a:off x="685800" y="381000"/>
            <a:ext cx="7772400" cy="1143000"/>
          </a:xfrm>
        </p:spPr>
        <p:txBody>
          <a:bodyPr/>
          <a:lstStyle/>
          <a:p>
            <a:pPr eaLnBrk="1" hangingPunct="1"/>
            <a:r>
              <a:rPr lang="en-US" altLang="en-US"/>
              <a:t>P(k) vs k in scale free networks</a:t>
            </a:r>
          </a:p>
        </p:txBody>
      </p:sp>
      <p:pic>
        <p:nvPicPr>
          <p:cNvPr id="41987" name="Picture 3">
            <a:extLst>
              <a:ext uri="{FF2B5EF4-FFF2-40B4-BE49-F238E27FC236}">
                <a16:creationId xmlns:a16="http://schemas.microsoft.com/office/drawing/2014/main" id="{477DFBDE-43D8-4DEA-98D7-9CAD40BA1B9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3838" y="1524000"/>
            <a:ext cx="5186362" cy="5176838"/>
          </a:xfrm>
          <a:noFill/>
        </p:spPr>
      </p:pic>
      <p:sp>
        <p:nvSpPr>
          <p:cNvPr id="41988" name="Text Box 4">
            <a:extLst>
              <a:ext uri="{FF2B5EF4-FFF2-40B4-BE49-F238E27FC236}">
                <a16:creationId xmlns:a16="http://schemas.microsoft.com/office/drawing/2014/main" id="{3F74C8EA-B79E-4BB1-8CEE-90B2DF543F85}"/>
              </a:ext>
            </a:extLst>
          </p:cNvPr>
          <p:cNvSpPr txBox="1">
            <a:spLocks noChangeArrowheads="1"/>
          </p:cNvSpPr>
          <p:nvPr/>
        </p:nvSpPr>
        <p:spPr bwMode="auto">
          <a:xfrm>
            <a:off x="0" y="2057400"/>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P(k)</a:t>
            </a:r>
          </a:p>
        </p:txBody>
      </p:sp>
      <p:sp>
        <p:nvSpPr>
          <p:cNvPr id="41989" name="Rectangle 5">
            <a:extLst>
              <a:ext uri="{FF2B5EF4-FFF2-40B4-BE49-F238E27FC236}">
                <a16:creationId xmlns:a16="http://schemas.microsoft.com/office/drawing/2014/main" id="{5569DF60-27A9-49CA-904B-16D4A31ED2B2}"/>
              </a:ext>
            </a:extLst>
          </p:cNvPr>
          <p:cNvSpPr>
            <a:spLocks noChangeArrowheads="1"/>
          </p:cNvSpPr>
          <p:nvPr/>
        </p:nvSpPr>
        <p:spPr bwMode="auto">
          <a:xfrm>
            <a:off x="3581400" y="2286000"/>
            <a:ext cx="4953000"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en-US" altLang="en-US" sz="2400">
                <a:latin typeface="Tahoma" panose="020B0604030504040204" pitchFamily="34" charset="0"/>
              </a:rPr>
              <a:t>Scale Free Topology refers to the frequency distribution of the connectivity k </a:t>
            </a:r>
          </a:p>
          <a:p>
            <a:pPr eaLnBrk="1" hangingPunct="1">
              <a:spcBef>
                <a:spcPct val="20000"/>
              </a:spcBef>
              <a:buFontTx/>
              <a:buChar char="•"/>
            </a:pPr>
            <a:r>
              <a:rPr lang="en-US" altLang="en-US" sz="2400">
                <a:latin typeface="Tahoma" panose="020B0604030504040204" pitchFamily="34" charset="0"/>
              </a:rPr>
              <a:t>p(k)=proportion of nodes that have connectivity k</a:t>
            </a:r>
          </a:p>
          <a:p>
            <a:pPr eaLnBrk="1" hangingPunct="1">
              <a:spcBef>
                <a:spcPct val="20000"/>
              </a:spcBef>
              <a:buFontTx/>
              <a:buChar char="•"/>
            </a:pPr>
            <a:r>
              <a:rPr lang="en-US" altLang="en-US" sz="2400">
                <a:latin typeface="Tahoma" panose="020B0604030504040204" pitchFamily="34" charset="0"/>
              </a:rPr>
              <a:t>p(k)=Freq(discretize(k,nobins))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056C17B-D811-4243-A8E3-50452BF6684A}"/>
              </a:ext>
            </a:extLst>
          </p:cNvPr>
          <p:cNvSpPr>
            <a:spLocks noGrp="1" noChangeArrowheads="1"/>
          </p:cNvSpPr>
          <p:nvPr>
            <p:ph type="title"/>
          </p:nvPr>
        </p:nvSpPr>
        <p:spPr>
          <a:xfrm>
            <a:off x="685800" y="533400"/>
            <a:ext cx="7772400" cy="1143000"/>
          </a:xfrm>
        </p:spPr>
        <p:txBody>
          <a:bodyPr/>
          <a:lstStyle/>
          <a:p>
            <a:pPr eaLnBrk="1" hangingPunct="1"/>
            <a:r>
              <a:rPr lang="en-US" altLang="en-US" sz="3600">
                <a:latin typeface="Tahoma" panose="020B0604030504040204" pitchFamily="34" charset="0"/>
              </a:rPr>
              <a:t>How to check Scale Free Topology?</a:t>
            </a:r>
          </a:p>
        </p:txBody>
      </p:sp>
      <p:sp>
        <p:nvSpPr>
          <p:cNvPr id="43011" name="Text Box 3">
            <a:extLst>
              <a:ext uri="{FF2B5EF4-FFF2-40B4-BE49-F238E27FC236}">
                <a16:creationId xmlns:a16="http://schemas.microsoft.com/office/drawing/2014/main" id="{72F95190-6315-49F7-B348-23B27DC0C775}"/>
              </a:ext>
            </a:extLst>
          </p:cNvPr>
          <p:cNvSpPr txBox="1">
            <a:spLocks noChangeArrowheads="1"/>
          </p:cNvSpPr>
          <p:nvPr/>
        </p:nvSpPr>
        <p:spPr bwMode="auto">
          <a:xfrm>
            <a:off x="381000" y="1981200"/>
            <a:ext cx="8377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Idea: Log transformation p(k) and k and look at scatter plots</a:t>
            </a:r>
          </a:p>
        </p:txBody>
      </p:sp>
      <p:pic>
        <p:nvPicPr>
          <p:cNvPr id="43012" name="Picture 4" descr="dChipe133aUniq63GBM_4000mvgenes_imgScaleFree">
            <a:extLst>
              <a:ext uri="{FF2B5EF4-FFF2-40B4-BE49-F238E27FC236}">
                <a16:creationId xmlns:a16="http://schemas.microsoft.com/office/drawing/2014/main" id="{CC0EE690-51E5-4C66-AA1E-5A9D26C837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62000" y="2667000"/>
            <a:ext cx="3810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3" name="Rectangle 5">
            <a:extLst>
              <a:ext uri="{FF2B5EF4-FFF2-40B4-BE49-F238E27FC236}">
                <a16:creationId xmlns:a16="http://schemas.microsoft.com/office/drawing/2014/main" id="{5B0AA6BE-DF85-4994-B1A1-1DF32CA85181}"/>
              </a:ext>
            </a:extLst>
          </p:cNvPr>
          <p:cNvSpPr>
            <a:spLocks noChangeArrowheads="1"/>
          </p:cNvSpPr>
          <p:nvPr/>
        </p:nvSpPr>
        <p:spPr bwMode="auto">
          <a:xfrm>
            <a:off x="4953000" y="3352800"/>
            <a:ext cx="3810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FF3300"/>
                </a:solidFill>
                <a:latin typeface="Tahoma" panose="020B0604030504040204" pitchFamily="34" charset="0"/>
                <a:cs typeface="Tahoma" panose="020B0604030504040204" pitchFamily="34" charset="0"/>
              </a:rPr>
              <a:t>Linear model fitting R^2 index can be used to quantify goodness of fit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C55436E-FA05-4C28-9AA1-40EEA038DBA7}"/>
              </a:ext>
            </a:extLst>
          </p:cNvPr>
          <p:cNvSpPr>
            <a:spLocks noGrp="1" noChangeArrowheads="1"/>
          </p:cNvSpPr>
          <p:nvPr>
            <p:ph type="title"/>
          </p:nvPr>
        </p:nvSpPr>
        <p:spPr>
          <a:xfrm>
            <a:off x="457200" y="609600"/>
            <a:ext cx="8229600" cy="1143000"/>
          </a:xfrm>
        </p:spPr>
        <p:txBody>
          <a:bodyPr>
            <a:normAutofit fontScale="90000"/>
          </a:bodyPr>
          <a:lstStyle/>
          <a:p>
            <a:pPr eaLnBrk="1" hangingPunct="1"/>
            <a:r>
              <a:rPr lang="en-US" altLang="en-US" sz="4000"/>
              <a:t>Philosophy of Weighted Gene Co-Expression Network Analysis </a:t>
            </a:r>
          </a:p>
        </p:txBody>
      </p:sp>
      <p:sp>
        <p:nvSpPr>
          <p:cNvPr id="5123" name="Rectangle 3">
            <a:extLst>
              <a:ext uri="{FF2B5EF4-FFF2-40B4-BE49-F238E27FC236}">
                <a16:creationId xmlns:a16="http://schemas.microsoft.com/office/drawing/2014/main" id="{05D2029D-941C-44FA-A11D-2A3C7D0172AE}"/>
              </a:ext>
            </a:extLst>
          </p:cNvPr>
          <p:cNvSpPr>
            <a:spLocks noGrp="1" noChangeArrowheads="1"/>
          </p:cNvSpPr>
          <p:nvPr>
            <p:ph type="body" idx="1"/>
          </p:nvPr>
        </p:nvSpPr>
        <p:spPr>
          <a:xfrm>
            <a:off x="457200" y="2438400"/>
            <a:ext cx="8382000" cy="4114800"/>
          </a:xfrm>
        </p:spPr>
        <p:txBody>
          <a:bodyPr/>
          <a:lstStyle/>
          <a:p>
            <a:pPr eaLnBrk="1" hangingPunct="1">
              <a:lnSpc>
                <a:spcPct val="90000"/>
              </a:lnSpc>
            </a:pPr>
            <a:r>
              <a:rPr lang="en-US" altLang="en-US"/>
              <a:t>Understand the “system” instead of reporting a list of individual parts</a:t>
            </a:r>
          </a:p>
          <a:p>
            <a:pPr lvl="1" eaLnBrk="1" hangingPunct="1">
              <a:lnSpc>
                <a:spcPct val="90000"/>
              </a:lnSpc>
            </a:pPr>
            <a:r>
              <a:rPr lang="en-US" altLang="en-US"/>
              <a:t> Describe the functioning of the engine instead of enumerating individual nuts and bolts</a:t>
            </a:r>
          </a:p>
          <a:p>
            <a:pPr eaLnBrk="1" hangingPunct="1">
              <a:lnSpc>
                <a:spcPct val="90000"/>
              </a:lnSpc>
            </a:pPr>
            <a:r>
              <a:rPr lang="en-US" altLang="en-US"/>
              <a:t>Focus on modules as opposed to individual genes</a:t>
            </a:r>
          </a:p>
          <a:p>
            <a:pPr lvl="1" eaLnBrk="1" hangingPunct="1">
              <a:lnSpc>
                <a:spcPct val="90000"/>
              </a:lnSpc>
            </a:pPr>
            <a:r>
              <a:rPr lang="en-US" altLang="en-US"/>
              <a:t>this greatly alleviates multiple testing problem</a:t>
            </a:r>
          </a:p>
          <a:p>
            <a:pPr eaLnBrk="1" hangingPunct="1">
              <a:lnSpc>
                <a:spcPct val="90000"/>
              </a:lnSpc>
            </a:pPr>
            <a:r>
              <a:rPr lang="en-US" altLang="en-US"/>
              <a:t>Network terminology is intuitive to biologists</a:t>
            </a:r>
          </a:p>
        </p:txBody>
      </p:sp>
    </p:spTree>
    <p:extLst>
      <p:ext uri="{BB962C8B-B14F-4D97-AF65-F5344CB8AC3E}">
        <p14:creationId xmlns:p14="http://schemas.microsoft.com/office/powerpoint/2010/main" val="116174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FE0D165-2336-4488-9D65-5E9DA35E2508}"/>
              </a:ext>
            </a:extLst>
          </p:cNvPr>
          <p:cNvSpPr>
            <a:spLocks noGrp="1" noChangeArrowheads="1"/>
          </p:cNvSpPr>
          <p:nvPr>
            <p:ph type="title"/>
          </p:nvPr>
        </p:nvSpPr>
        <p:spPr>
          <a:xfrm>
            <a:off x="0" y="381000"/>
            <a:ext cx="8763000" cy="1295400"/>
          </a:xfrm>
        </p:spPr>
        <p:txBody>
          <a:bodyPr/>
          <a:lstStyle/>
          <a:p>
            <a:pPr eaLnBrk="1" hangingPunct="1"/>
            <a:r>
              <a:rPr lang="en-US" altLang="en-US" sz="3200">
                <a:latin typeface="Tahoma" panose="020B0604030504040204" pitchFamily="34" charset="0"/>
              </a:rPr>
              <a:t>Generalizing the notion of scale free topology</a:t>
            </a:r>
          </a:p>
        </p:txBody>
      </p:sp>
      <p:sp>
        <p:nvSpPr>
          <p:cNvPr id="44035" name="Rectangle 3">
            <a:extLst>
              <a:ext uri="{FF2B5EF4-FFF2-40B4-BE49-F238E27FC236}">
                <a16:creationId xmlns:a16="http://schemas.microsoft.com/office/drawing/2014/main" id="{227F5733-5EDF-4B0D-8758-E828012E661B}"/>
              </a:ext>
            </a:extLst>
          </p:cNvPr>
          <p:cNvSpPr>
            <a:spLocks noGrp="1" noChangeArrowheads="1"/>
          </p:cNvSpPr>
          <p:nvPr>
            <p:ph type="body" sz="half" idx="1"/>
          </p:nvPr>
        </p:nvSpPr>
        <p:spPr>
          <a:xfrm>
            <a:off x="152400" y="3276600"/>
            <a:ext cx="3200400" cy="1600200"/>
          </a:xfrm>
        </p:spPr>
        <p:txBody>
          <a:bodyPr/>
          <a:lstStyle/>
          <a:p>
            <a:pPr eaLnBrk="1" hangingPunct="1">
              <a:lnSpc>
                <a:spcPct val="90000"/>
              </a:lnSpc>
              <a:buFontTx/>
              <a:buNone/>
            </a:pPr>
            <a:r>
              <a:rPr lang="en-US" altLang="en-US" sz="2000">
                <a:latin typeface="Tahoma" panose="020B0604030504040204" pitchFamily="34" charset="0"/>
              </a:rPr>
              <a:t>Barabasi (1999)</a:t>
            </a:r>
          </a:p>
          <a:p>
            <a:pPr eaLnBrk="1" hangingPunct="1">
              <a:lnSpc>
                <a:spcPct val="90000"/>
              </a:lnSpc>
              <a:buFontTx/>
              <a:buNone/>
            </a:pPr>
            <a:r>
              <a:rPr lang="en-US" altLang="en-US" sz="2000">
                <a:solidFill>
                  <a:srgbClr val="FF3300"/>
                </a:solidFill>
                <a:latin typeface="Tahoma" panose="020B0604030504040204" pitchFamily="34" charset="0"/>
              </a:rPr>
              <a:t>Csanyi-Szendroi (2004)</a:t>
            </a:r>
          </a:p>
          <a:p>
            <a:pPr eaLnBrk="1" hangingPunct="1">
              <a:lnSpc>
                <a:spcPct val="90000"/>
              </a:lnSpc>
              <a:buFontTx/>
              <a:buNone/>
            </a:pPr>
            <a:r>
              <a:rPr lang="en-US" altLang="en-US" sz="2000">
                <a:solidFill>
                  <a:srgbClr val="66FF33"/>
                </a:solidFill>
                <a:latin typeface="Tahoma" panose="020B0604030504040204" pitchFamily="34" charset="0"/>
              </a:rPr>
              <a:t>Horvath, Dong (2005)</a:t>
            </a:r>
          </a:p>
        </p:txBody>
      </p:sp>
      <p:graphicFrame>
        <p:nvGraphicFramePr>
          <p:cNvPr id="44036" name="Object 4">
            <a:extLst>
              <a:ext uri="{FF2B5EF4-FFF2-40B4-BE49-F238E27FC236}">
                <a16:creationId xmlns:a16="http://schemas.microsoft.com/office/drawing/2014/main" id="{F5E7321F-B765-480F-9E9D-CCFC3BF90A49}"/>
              </a:ext>
            </a:extLst>
          </p:cNvPr>
          <p:cNvGraphicFramePr>
            <a:graphicFrameLocks noGrp="1" noChangeAspect="1"/>
          </p:cNvGraphicFramePr>
          <p:nvPr>
            <p:ph sz="quarter" idx="2"/>
          </p:nvPr>
        </p:nvGraphicFramePr>
        <p:xfrm>
          <a:off x="2895600" y="3276600"/>
          <a:ext cx="5943600" cy="1023938"/>
        </p:xfrm>
        <a:graphic>
          <a:graphicData uri="http://schemas.openxmlformats.org/presentationml/2006/ole">
            <mc:AlternateContent xmlns:mc="http://schemas.openxmlformats.org/markup-compatibility/2006">
              <mc:Choice xmlns:v="urn:schemas-microsoft-com:vml" Requires="v">
                <p:oleObj spid="_x0000_s44042" name="Equation" r:id="rId4" imgW="3390900" imgH="584200" progId="Equation.DSMT4">
                  <p:embed/>
                </p:oleObj>
              </mc:Choice>
              <mc:Fallback>
                <p:oleObj name="Equation" r:id="rId4" imgW="3390900" imgH="584200" progId="Equation.DSMT4">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276600"/>
                        <a:ext cx="5943600"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37" name="Text Box 5">
            <a:extLst>
              <a:ext uri="{FF2B5EF4-FFF2-40B4-BE49-F238E27FC236}">
                <a16:creationId xmlns:a16="http://schemas.microsoft.com/office/drawing/2014/main" id="{660CB9D7-F213-428B-A8DD-EFAB5B6125A4}"/>
              </a:ext>
            </a:extLst>
          </p:cNvPr>
          <p:cNvSpPr txBox="1">
            <a:spLocks noChangeArrowheads="1"/>
          </p:cNvSpPr>
          <p:nvPr/>
        </p:nvSpPr>
        <p:spPr bwMode="auto">
          <a:xfrm>
            <a:off x="304800" y="1676400"/>
            <a:ext cx="8534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Motivation of generalizations: using weak general assumptions, we have proven that gene co-expression networks satisfy these distributions approximately.</a:t>
            </a:r>
            <a:r>
              <a:rPr lang="en-US" altLang="en-US" sz="2400">
                <a:latin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F691A54-BCB3-493F-8917-348903EAEE59}"/>
              </a:ext>
            </a:extLst>
          </p:cNvPr>
          <p:cNvSpPr>
            <a:spLocks noGrp="1" noChangeArrowheads="1"/>
          </p:cNvSpPr>
          <p:nvPr>
            <p:ph type="title"/>
          </p:nvPr>
        </p:nvSpPr>
        <p:spPr>
          <a:xfrm>
            <a:off x="228600" y="228600"/>
            <a:ext cx="8458200" cy="1219200"/>
          </a:xfrm>
        </p:spPr>
        <p:txBody>
          <a:bodyPr/>
          <a:lstStyle/>
          <a:p>
            <a:pPr eaLnBrk="1" hangingPunct="1"/>
            <a:r>
              <a:rPr lang="en-US" altLang="en-US" sz="4000"/>
              <a:t>Checking Scale Free Topology </a:t>
            </a:r>
            <a:br>
              <a:rPr lang="en-US" altLang="en-US" sz="4000"/>
            </a:br>
            <a:r>
              <a:rPr lang="en-US" altLang="en-US" sz="4000"/>
              <a:t>in the Yeast Network</a:t>
            </a:r>
          </a:p>
        </p:txBody>
      </p:sp>
      <p:sp>
        <p:nvSpPr>
          <p:cNvPr id="45059" name="Rectangle 3">
            <a:extLst>
              <a:ext uri="{FF2B5EF4-FFF2-40B4-BE49-F238E27FC236}">
                <a16:creationId xmlns:a16="http://schemas.microsoft.com/office/drawing/2014/main" id="{4B1ADB49-82D0-41DA-BC53-75272108E7A2}"/>
              </a:ext>
            </a:extLst>
          </p:cNvPr>
          <p:cNvSpPr>
            <a:spLocks noGrp="1" noChangeArrowheads="1"/>
          </p:cNvSpPr>
          <p:nvPr>
            <p:ph type="body" sz="half" idx="2"/>
          </p:nvPr>
        </p:nvSpPr>
        <p:spPr>
          <a:xfrm>
            <a:off x="4648200" y="1981200"/>
            <a:ext cx="4495800" cy="4648200"/>
          </a:xfrm>
        </p:spPr>
        <p:txBody>
          <a:bodyPr/>
          <a:lstStyle/>
          <a:p>
            <a:pPr eaLnBrk="1" hangingPunct="1"/>
            <a:r>
              <a:rPr lang="en-US" altLang="en-US" sz="2800"/>
              <a:t>Black=Scale Free</a:t>
            </a:r>
          </a:p>
          <a:p>
            <a:pPr eaLnBrk="1" hangingPunct="1"/>
            <a:r>
              <a:rPr lang="en-US" altLang="en-US" sz="2800">
                <a:solidFill>
                  <a:srgbClr val="FF3300"/>
                </a:solidFill>
              </a:rPr>
              <a:t>Red=Exp. Truncated</a:t>
            </a:r>
          </a:p>
          <a:p>
            <a:pPr eaLnBrk="1" hangingPunct="1"/>
            <a:r>
              <a:rPr lang="en-US" altLang="en-US" sz="2800">
                <a:solidFill>
                  <a:srgbClr val="66FF33"/>
                </a:solidFill>
              </a:rPr>
              <a:t>Green=Log Log SFT</a:t>
            </a:r>
          </a:p>
          <a:p>
            <a:pPr eaLnBrk="1" hangingPunct="1">
              <a:buFontTx/>
              <a:buNone/>
            </a:pPr>
            <a:endParaRPr lang="en-US" altLang="en-US" sz="2800"/>
          </a:p>
        </p:txBody>
      </p:sp>
      <p:pic>
        <p:nvPicPr>
          <p:cNvPr id="45060" name="Picture 4">
            <a:extLst>
              <a:ext uri="{FF2B5EF4-FFF2-40B4-BE49-F238E27FC236}">
                <a16:creationId xmlns:a16="http://schemas.microsoft.com/office/drawing/2014/main" id="{00CC83AC-CBC2-45CE-8AEA-D598B5B91C0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0" y="1676400"/>
            <a:ext cx="4343400" cy="4041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8359A90-5562-4FEE-B68F-EB81EC96BE54}"/>
              </a:ext>
            </a:extLst>
          </p:cNvPr>
          <p:cNvSpPr>
            <a:spLocks noGrp="1" noChangeArrowheads="1"/>
          </p:cNvSpPr>
          <p:nvPr>
            <p:ph type="title"/>
          </p:nvPr>
        </p:nvSpPr>
        <p:spPr>
          <a:xfrm>
            <a:off x="152400" y="381000"/>
            <a:ext cx="8915400" cy="1143000"/>
          </a:xfrm>
        </p:spPr>
        <p:txBody>
          <a:bodyPr/>
          <a:lstStyle/>
          <a:p>
            <a:pPr eaLnBrk="1" hangingPunct="1"/>
            <a:r>
              <a:rPr lang="en-US" altLang="en-US" sz="3200">
                <a:latin typeface="Tahoma" panose="020B0604030504040204" pitchFamily="34" charset="0"/>
              </a:rPr>
              <a:t>The scale free topology criterion for choosing the parameter values of an adjacency function.</a:t>
            </a:r>
          </a:p>
        </p:txBody>
      </p:sp>
      <p:sp>
        <p:nvSpPr>
          <p:cNvPr id="45059" name="Rectangle 3">
            <a:extLst>
              <a:ext uri="{FF2B5EF4-FFF2-40B4-BE49-F238E27FC236}">
                <a16:creationId xmlns:a16="http://schemas.microsoft.com/office/drawing/2014/main" id="{DA1AA1D3-CC69-4B68-A449-0394AAAA513F}"/>
              </a:ext>
            </a:extLst>
          </p:cNvPr>
          <p:cNvSpPr>
            <a:spLocks noGrp="1" noChangeArrowheads="1"/>
          </p:cNvSpPr>
          <p:nvPr>
            <p:ph type="body" idx="1"/>
          </p:nvPr>
        </p:nvSpPr>
        <p:spPr>
          <a:xfrm>
            <a:off x="609600" y="2133600"/>
            <a:ext cx="8001000" cy="4419600"/>
          </a:xfrm>
        </p:spPr>
        <p:txBody>
          <a:bodyPr/>
          <a:lstStyle/>
          <a:p>
            <a:pPr eaLnBrk="1" hangingPunct="1">
              <a:lnSpc>
                <a:spcPct val="80000"/>
              </a:lnSpc>
              <a:buFontTx/>
              <a:buNone/>
              <a:defRPr/>
            </a:pPr>
            <a:r>
              <a:rPr lang="en-US" sz="2000" dirty="0">
                <a:latin typeface="Tahoma" pitchFamily="34" charset="0"/>
              </a:rPr>
              <a:t>  </a:t>
            </a:r>
            <a:r>
              <a:rPr lang="en-US" sz="2000" i="1" dirty="0">
                <a:latin typeface="Tahoma" pitchFamily="34" charset="0"/>
              </a:rPr>
              <a:t>CONSIDER ONLY THOSE PARAMETER VALUES IN THE ADJACENCY FUNCTION THAT RESULT IN APPROXIMATE SCALE FREE TOPOLOGY, i.e. high scale free topology fitting index </a:t>
            </a:r>
            <a:r>
              <a:rPr lang="en-US" sz="2000" i="1" dirty="0" err="1">
                <a:latin typeface="Tahoma" pitchFamily="34" charset="0"/>
              </a:rPr>
              <a:t>R^2</a:t>
            </a:r>
            <a:endParaRPr lang="en-US" sz="2000" i="1" dirty="0">
              <a:latin typeface="Tahoma" pitchFamily="34" charset="0"/>
            </a:endParaRPr>
          </a:p>
          <a:p>
            <a:pPr eaLnBrk="1" hangingPunct="1">
              <a:lnSpc>
                <a:spcPct val="80000"/>
              </a:lnSpc>
              <a:buFontTx/>
              <a:buNone/>
              <a:defRPr/>
            </a:pPr>
            <a:endParaRPr lang="en-US" sz="2000" i="1" dirty="0">
              <a:latin typeface="Tahoma" pitchFamily="34" charset="0"/>
            </a:endParaRPr>
          </a:p>
          <a:p>
            <a:pPr eaLnBrk="1" hangingPunct="1">
              <a:lnSpc>
                <a:spcPct val="80000"/>
              </a:lnSpc>
              <a:buFontTx/>
              <a:buNone/>
              <a:defRPr/>
            </a:pPr>
            <a:r>
              <a:rPr lang="en-US" sz="2000" i="1" dirty="0">
                <a:latin typeface="Tahoma" pitchFamily="34" charset="0"/>
              </a:rPr>
              <a:t>In practice, we use the lowest value where the curve starts to “saturate”</a:t>
            </a:r>
          </a:p>
          <a:p>
            <a:pPr eaLnBrk="1" hangingPunct="1">
              <a:lnSpc>
                <a:spcPct val="80000"/>
              </a:lnSpc>
              <a:buFontTx/>
              <a:buNone/>
              <a:defRPr/>
            </a:pPr>
            <a:endParaRPr lang="en-US" sz="2000" i="1" dirty="0">
              <a:latin typeface="Tahoma" pitchFamily="34" charset="0"/>
            </a:endParaRPr>
          </a:p>
          <a:p>
            <a:pPr marL="0" indent="0" eaLnBrk="1" hangingPunct="1">
              <a:lnSpc>
                <a:spcPct val="80000"/>
              </a:lnSpc>
              <a:buFontTx/>
              <a:buNone/>
              <a:defRPr/>
            </a:pPr>
            <a:r>
              <a:rPr lang="en-US" sz="2000" dirty="0">
                <a:latin typeface="Tahoma" pitchFamily="34" charset="0"/>
              </a:rPr>
              <a:t>Rationale: </a:t>
            </a:r>
          </a:p>
          <a:p>
            <a:pPr marL="0" indent="0" eaLnBrk="1" hangingPunct="1">
              <a:lnSpc>
                <a:spcPct val="80000"/>
              </a:lnSpc>
              <a:buFontTx/>
              <a:buNone/>
              <a:defRPr/>
            </a:pPr>
            <a:r>
              <a:rPr lang="en-US" sz="2000" dirty="0">
                <a:latin typeface="Tahoma" pitchFamily="34" charset="0"/>
              </a:rPr>
              <a:t>Empirical finding: Many co-expression networks based on expression data from a single tissue exhibit scale free topology</a:t>
            </a:r>
          </a:p>
          <a:p>
            <a:pPr marL="0" indent="0" eaLnBrk="1" hangingPunct="1">
              <a:lnSpc>
                <a:spcPct val="80000"/>
              </a:lnSpc>
              <a:buFontTx/>
              <a:buNone/>
              <a:defRPr/>
            </a:pPr>
            <a:endParaRPr lang="en-US" sz="2000" dirty="0">
              <a:latin typeface="Tahoma" pitchFamily="34" charset="0"/>
            </a:endParaRPr>
          </a:p>
          <a:p>
            <a:pPr marL="0" indent="0" eaLnBrk="1" hangingPunct="1">
              <a:lnSpc>
                <a:spcPct val="80000"/>
              </a:lnSpc>
              <a:buFontTx/>
              <a:buNone/>
              <a:defRPr/>
            </a:pPr>
            <a:r>
              <a:rPr lang="en-US" sz="2000" dirty="0">
                <a:latin typeface="Tahoma" pitchFamily="34" charset="0"/>
              </a:rPr>
              <a:t>Many other networks e.g. protein-protein interaction networks have been found to exhibit scale free topology</a:t>
            </a:r>
          </a:p>
          <a:p>
            <a:pPr marL="0" indent="0" eaLnBrk="1" hangingPunct="1">
              <a:lnSpc>
                <a:spcPct val="80000"/>
              </a:lnSpc>
              <a:buFontTx/>
              <a:buNone/>
              <a:defRPr/>
            </a:pPr>
            <a:endParaRPr lang="en-US" sz="2000" dirty="0">
              <a:latin typeface="Tahoma" pitchFamily="34" charset="0"/>
            </a:endParaRPr>
          </a:p>
          <a:p>
            <a:pPr marL="0" indent="0" eaLnBrk="1" hangingPunct="1">
              <a:lnSpc>
                <a:spcPct val="80000"/>
              </a:lnSpc>
              <a:buFontTx/>
              <a:buNone/>
              <a:defRPr/>
            </a:pPr>
            <a:r>
              <a:rPr lang="en-US" sz="2000" dirty="0">
                <a:latin typeface="Tahoma" pitchFamily="34" charset="0"/>
              </a:rPr>
              <a:t>Caveat: When the data contains few very large modules, then the criterion may not apply. In this case, use the default choices.</a:t>
            </a:r>
          </a:p>
          <a:p>
            <a:pPr eaLnBrk="1" hangingPunct="1">
              <a:lnSpc>
                <a:spcPct val="80000"/>
              </a:lnSpc>
              <a:buFontTx/>
              <a:buNone/>
              <a:defRPr/>
            </a:pPr>
            <a:endParaRPr lang="en-US" sz="2000" dirty="0">
              <a:latin typeface="Tahoma"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dChipe133aUniq63GBM_4000mvgenes_imgScaleFree">
            <a:extLst>
              <a:ext uri="{FF2B5EF4-FFF2-40B4-BE49-F238E27FC236}">
                <a16:creationId xmlns:a16="http://schemas.microsoft.com/office/drawing/2014/main" id="{4DEA8C1D-B5D6-4C63-90C8-4210864168E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33400" y="2438400"/>
            <a:ext cx="3810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7" name="Rectangle 3">
            <a:extLst>
              <a:ext uri="{FF2B5EF4-FFF2-40B4-BE49-F238E27FC236}">
                <a16:creationId xmlns:a16="http://schemas.microsoft.com/office/drawing/2014/main" id="{8AA6E692-86D2-4CCC-B2A6-D91AE5510043}"/>
              </a:ext>
            </a:extLst>
          </p:cNvPr>
          <p:cNvSpPr>
            <a:spLocks noGrp="1" noChangeArrowheads="1"/>
          </p:cNvSpPr>
          <p:nvPr>
            <p:ph type="title"/>
          </p:nvPr>
        </p:nvSpPr>
        <p:spPr>
          <a:xfrm>
            <a:off x="609600" y="228600"/>
            <a:ext cx="8305800" cy="1828800"/>
          </a:xfrm>
        </p:spPr>
        <p:txBody>
          <a:bodyPr/>
          <a:lstStyle/>
          <a:p>
            <a:pPr eaLnBrk="1" hangingPunct="1"/>
            <a:r>
              <a:rPr lang="en-US" altLang="en-US" sz="4000">
                <a:latin typeface="Tahoma" panose="020B0604030504040204" pitchFamily="34" charset="0"/>
              </a:rPr>
              <a:t>Scale free topology is measured by the linear model fitting index R</a:t>
            </a:r>
            <a:r>
              <a:rPr lang="en-US" altLang="en-US" sz="4000" baseline="30000">
                <a:latin typeface="Tahoma" panose="020B0604030504040204" pitchFamily="34" charset="0"/>
              </a:rPr>
              <a:t>2</a:t>
            </a:r>
            <a:r>
              <a:rPr lang="en-US" altLang="en-US"/>
              <a:t>  </a:t>
            </a:r>
          </a:p>
        </p:txBody>
      </p:sp>
      <p:pic>
        <p:nvPicPr>
          <p:cNvPr id="47108" name="Picture 4" descr="dChipe133aUniq63GBM_4000mvgenes_imgScaleFree">
            <a:extLst>
              <a:ext uri="{FF2B5EF4-FFF2-40B4-BE49-F238E27FC236}">
                <a16:creationId xmlns:a16="http://schemas.microsoft.com/office/drawing/2014/main" id="{29348872-0384-43DD-96B4-49A18896BAE6}"/>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724400" y="2438400"/>
            <a:ext cx="3810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9" name="Text Box 5">
            <a:extLst>
              <a:ext uri="{FF2B5EF4-FFF2-40B4-BE49-F238E27FC236}">
                <a16:creationId xmlns:a16="http://schemas.microsoft.com/office/drawing/2014/main" id="{CA6A85D4-8210-47CF-A7A4-A22A2B907FAF}"/>
              </a:ext>
            </a:extLst>
          </p:cNvPr>
          <p:cNvSpPr txBox="1">
            <a:spLocks noChangeArrowheads="1"/>
          </p:cNvSpPr>
          <p:nvPr/>
        </p:nvSpPr>
        <p:spPr bwMode="auto">
          <a:xfrm>
            <a:off x="1431925" y="1862138"/>
            <a:ext cx="652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Step AF (tau)				Power AF (b)</a:t>
            </a:r>
          </a:p>
        </p:txBody>
      </p:sp>
      <p:sp>
        <p:nvSpPr>
          <p:cNvPr id="47110" name="Text Box 6">
            <a:extLst>
              <a:ext uri="{FF2B5EF4-FFF2-40B4-BE49-F238E27FC236}">
                <a16:creationId xmlns:a16="http://schemas.microsoft.com/office/drawing/2014/main" id="{803A5225-7249-48F6-B033-AB3332DBD347}"/>
              </a:ext>
            </a:extLst>
          </p:cNvPr>
          <p:cNvSpPr txBox="1">
            <a:spLocks noChangeArrowheads="1"/>
          </p:cNvSpPr>
          <p:nvPr/>
        </p:nvSpPr>
        <p:spPr bwMode="auto">
          <a:xfrm>
            <a:off x="914400" y="2362200"/>
            <a:ext cx="762000" cy="4667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solidFill>
                <a:schemeClr val="bg1"/>
              </a:solidFill>
              <a:latin typeface="Times New Roman" panose="02020603050405020304" pitchFamily="18" charset="0"/>
            </a:endParaRPr>
          </a:p>
        </p:txBody>
      </p:sp>
      <p:sp>
        <p:nvSpPr>
          <p:cNvPr id="47111" name="Rectangle 7">
            <a:extLst>
              <a:ext uri="{FF2B5EF4-FFF2-40B4-BE49-F238E27FC236}">
                <a16:creationId xmlns:a16="http://schemas.microsoft.com/office/drawing/2014/main" id="{0C262DA0-61BF-4D3E-9CA4-9415741A9567}"/>
              </a:ext>
            </a:extLst>
          </p:cNvPr>
          <p:cNvSpPr>
            <a:spLocks noChangeArrowheads="1"/>
          </p:cNvSpPr>
          <p:nvPr/>
        </p:nvSpPr>
        <p:spPr bwMode="auto">
          <a:xfrm>
            <a:off x="990600" y="2590800"/>
            <a:ext cx="7620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latin typeface="Times New Roman" panose="02020603050405020304" pitchFamily="18" charset="0"/>
              </a:rPr>
              <a:t>tau=</a:t>
            </a:r>
          </a:p>
        </p:txBody>
      </p:sp>
      <p:sp>
        <p:nvSpPr>
          <p:cNvPr id="47112" name="Rectangle 8">
            <a:extLst>
              <a:ext uri="{FF2B5EF4-FFF2-40B4-BE49-F238E27FC236}">
                <a16:creationId xmlns:a16="http://schemas.microsoft.com/office/drawing/2014/main" id="{0C7C3DA1-A1A6-4D28-98ED-11C22F265A2A}"/>
              </a:ext>
            </a:extLst>
          </p:cNvPr>
          <p:cNvSpPr>
            <a:spLocks noChangeArrowheads="1"/>
          </p:cNvSpPr>
          <p:nvPr/>
        </p:nvSpPr>
        <p:spPr bwMode="auto">
          <a:xfrm>
            <a:off x="5029200" y="2514600"/>
            <a:ext cx="9906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latin typeface="Times New Roman" panose="02020603050405020304" pitchFamily="18" charset="0"/>
              </a:rPr>
              <a:t>b=</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4795E33-A34B-4EC7-9160-3FF0DC98DDDA}"/>
              </a:ext>
            </a:extLst>
          </p:cNvPr>
          <p:cNvSpPr>
            <a:spLocks noGrp="1" noChangeArrowheads="1"/>
          </p:cNvSpPr>
          <p:nvPr>
            <p:ph type="title"/>
          </p:nvPr>
        </p:nvSpPr>
        <p:spPr>
          <a:xfrm>
            <a:off x="0" y="274638"/>
            <a:ext cx="9144000" cy="1143000"/>
          </a:xfrm>
        </p:spPr>
        <p:txBody>
          <a:bodyPr/>
          <a:lstStyle/>
          <a:p>
            <a:pPr eaLnBrk="1" hangingPunct="1"/>
            <a:r>
              <a:rPr lang="en-US" altLang="en-US" sz="2800">
                <a:solidFill>
                  <a:schemeClr val="tx1"/>
                </a:solidFill>
                <a:latin typeface="Tahoma" panose="020B0604030504040204" pitchFamily="34" charset="0"/>
              </a:rPr>
              <a:t>Scale free fitting index (R</a:t>
            </a:r>
            <a:r>
              <a:rPr lang="en-US" altLang="en-US" sz="2800" baseline="30000">
                <a:solidFill>
                  <a:schemeClr val="tx1"/>
                </a:solidFill>
                <a:latin typeface="Tahoma" panose="020B0604030504040204" pitchFamily="34" charset="0"/>
              </a:rPr>
              <a:t>2</a:t>
            </a:r>
            <a:r>
              <a:rPr lang="en-US" altLang="en-US" sz="2800">
                <a:solidFill>
                  <a:schemeClr val="tx1"/>
                </a:solidFill>
                <a:latin typeface="Tahoma" panose="020B0604030504040204" pitchFamily="34" charset="0"/>
              </a:rPr>
              <a:t>) and mean connectivity versus the soft threshold (power beta)</a:t>
            </a:r>
          </a:p>
        </p:txBody>
      </p:sp>
      <p:sp>
        <p:nvSpPr>
          <p:cNvPr id="48131" name="Rectangle 3">
            <a:extLst>
              <a:ext uri="{FF2B5EF4-FFF2-40B4-BE49-F238E27FC236}">
                <a16:creationId xmlns:a16="http://schemas.microsoft.com/office/drawing/2014/main" id="{93644F4F-9597-4B7A-AE4C-31EE58393B19}"/>
              </a:ext>
            </a:extLst>
          </p:cNvPr>
          <p:cNvSpPr>
            <a:spLocks noGrp="1" noChangeArrowheads="1"/>
          </p:cNvSpPr>
          <p:nvPr>
            <p:ph idx="1"/>
          </p:nvPr>
        </p:nvSpPr>
        <p:spPr/>
        <p:txBody>
          <a:bodyPr/>
          <a:lstStyle/>
          <a:p>
            <a:pPr eaLnBrk="1" hangingPunct="1">
              <a:lnSpc>
                <a:spcPct val="80000"/>
              </a:lnSpc>
              <a:buFontTx/>
              <a:buNone/>
            </a:pPr>
            <a:endParaRPr lang="en-US" altLang="en-US" sz="1600"/>
          </a:p>
          <a:p>
            <a:pPr eaLnBrk="1" hangingPunct="1">
              <a:lnSpc>
                <a:spcPct val="80000"/>
              </a:lnSpc>
            </a:pPr>
            <a:endParaRPr lang="en-US" altLang="en-US" sz="1600"/>
          </a:p>
        </p:txBody>
      </p:sp>
      <p:sp>
        <p:nvSpPr>
          <p:cNvPr id="48132" name="Text Box 7">
            <a:extLst>
              <a:ext uri="{FF2B5EF4-FFF2-40B4-BE49-F238E27FC236}">
                <a16:creationId xmlns:a16="http://schemas.microsoft.com/office/drawing/2014/main" id="{147A91C8-58D5-4D1A-84ED-B831C99C66F6}"/>
              </a:ext>
            </a:extLst>
          </p:cNvPr>
          <p:cNvSpPr txBox="1">
            <a:spLocks noChangeArrowheads="1"/>
          </p:cNvSpPr>
          <p:nvPr/>
        </p:nvSpPr>
        <p:spPr bwMode="auto">
          <a:xfrm>
            <a:off x="304800" y="1905000"/>
            <a:ext cx="899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SFT model fitting index R^2 	  mean connectivity</a:t>
            </a:r>
          </a:p>
        </p:txBody>
      </p:sp>
      <p:pic>
        <p:nvPicPr>
          <p:cNvPr id="48133" name="Picture 8">
            <a:extLst>
              <a:ext uri="{FF2B5EF4-FFF2-40B4-BE49-F238E27FC236}">
                <a16:creationId xmlns:a16="http://schemas.microsoft.com/office/drawing/2014/main" id="{F73716B2-2CE3-4308-961C-DBF62E8F3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484438"/>
            <a:ext cx="839946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F824079-FDBB-4384-8E53-C367E61EDD2B}"/>
              </a:ext>
            </a:extLst>
          </p:cNvPr>
          <p:cNvSpPr>
            <a:spLocks noGrp="1" noChangeArrowheads="1"/>
          </p:cNvSpPr>
          <p:nvPr>
            <p:ph type="ctrTitle"/>
          </p:nvPr>
        </p:nvSpPr>
        <p:spPr>
          <a:xfrm>
            <a:off x="381000" y="1066800"/>
            <a:ext cx="8534400" cy="3352800"/>
          </a:xfrm>
          <a:solidFill>
            <a:schemeClr val="accent1"/>
          </a:solidFill>
        </p:spPr>
        <p:txBody>
          <a:bodyPr/>
          <a:lstStyle/>
          <a:p>
            <a:pPr algn="l" eaLnBrk="1" hangingPunct="1"/>
            <a:r>
              <a:rPr lang="en-US" altLang="en-US" sz="4000"/>
              <a:t>How to measure interconnectedness in a network?</a:t>
            </a:r>
            <a:br>
              <a:rPr lang="en-US" altLang="en-US" sz="4000"/>
            </a:br>
            <a:r>
              <a:rPr lang="en-US" altLang="en-US" sz="4000"/>
              <a:t>Answers: </a:t>
            </a:r>
            <a:br>
              <a:rPr lang="en-US" altLang="en-US" sz="4000"/>
            </a:br>
            <a:r>
              <a:rPr lang="en-US" altLang="en-US" sz="4000"/>
              <a:t>1) adjacency matrix</a:t>
            </a:r>
            <a:br>
              <a:rPr lang="en-US" altLang="en-US" sz="4000"/>
            </a:br>
            <a:r>
              <a:rPr lang="en-US" altLang="en-US" sz="4000"/>
              <a:t>2) topological overlap matrix</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8FF2E27E-1B89-4A29-A87C-885B56B2807D}"/>
              </a:ext>
            </a:extLst>
          </p:cNvPr>
          <p:cNvSpPr>
            <a:spLocks noGrp="1" noChangeArrowheads="1"/>
          </p:cNvSpPr>
          <p:nvPr>
            <p:ph type="title"/>
          </p:nvPr>
        </p:nvSpPr>
        <p:spPr>
          <a:xfrm>
            <a:off x="685800" y="228600"/>
            <a:ext cx="7772400" cy="1524000"/>
          </a:xfrm>
        </p:spPr>
        <p:txBody>
          <a:bodyPr/>
          <a:lstStyle/>
          <a:p>
            <a:pPr eaLnBrk="1" hangingPunct="1"/>
            <a:r>
              <a:rPr lang="en-US" altLang="zh-CN" sz="3600">
                <a:latin typeface="Tahoma" panose="020B0604030504040204" pitchFamily="34" charset="0"/>
                <a:ea typeface="宋体" panose="02010600030101010101" pitchFamily="2" charset="-122"/>
              </a:rPr>
              <a:t>Topological overlap matrix and corresponding dissimilarity </a:t>
            </a:r>
            <a:br>
              <a:rPr lang="en-US" altLang="zh-CN" sz="3600">
                <a:latin typeface="Tahoma" panose="020B0604030504040204" pitchFamily="34" charset="0"/>
                <a:ea typeface="宋体" panose="02010600030101010101" pitchFamily="2" charset="-122"/>
              </a:rPr>
            </a:br>
            <a:r>
              <a:rPr lang="en-US" altLang="zh-CN" sz="2000">
                <a:latin typeface="Tahoma" panose="020B0604030504040204" pitchFamily="34" charset="0"/>
                <a:ea typeface="宋体" panose="02010600030101010101" pitchFamily="2" charset="-122"/>
              </a:rPr>
              <a:t>(Ravasz et al 2002)</a:t>
            </a:r>
          </a:p>
        </p:txBody>
      </p:sp>
      <p:sp>
        <p:nvSpPr>
          <p:cNvPr id="50179" name="Rectangle 3">
            <a:extLst>
              <a:ext uri="{FF2B5EF4-FFF2-40B4-BE49-F238E27FC236}">
                <a16:creationId xmlns:a16="http://schemas.microsoft.com/office/drawing/2014/main" id="{7ABDCB04-411E-4A63-8190-D620B8B01913}"/>
              </a:ext>
            </a:extLst>
          </p:cNvPr>
          <p:cNvSpPr>
            <a:spLocks noGrp="1" noChangeArrowheads="1"/>
          </p:cNvSpPr>
          <p:nvPr>
            <p:ph type="body" sz="half" idx="1"/>
          </p:nvPr>
        </p:nvSpPr>
        <p:spPr>
          <a:xfrm>
            <a:off x="228600" y="4419600"/>
            <a:ext cx="8763000" cy="1981200"/>
          </a:xfrm>
        </p:spPr>
        <p:txBody>
          <a:bodyPr/>
          <a:lstStyle/>
          <a:p>
            <a:pPr eaLnBrk="1" hangingPunct="1"/>
            <a:r>
              <a:rPr lang="en-US" altLang="zh-CN" sz="2400">
                <a:latin typeface="Tahoma" panose="020B0604030504040204" pitchFamily="34" charset="0"/>
                <a:ea typeface="宋体" panose="02010600030101010101" pitchFamily="2" charset="-122"/>
                <a:cs typeface="Tahoma" panose="020B0604030504040204" pitchFamily="34" charset="0"/>
              </a:rPr>
              <a:t>k=connectivity=row sum of adjacencies</a:t>
            </a:r>
          </a:p>
          <a:p>
            <a:pPr eaLnBrk="1" hangingPunct="1"/>
            <a:r>
              <a:rPr lang="en-US" altLang="zh-CN" sz="2400">
                <a:latin typeface="Tahoma" panose="020B0604030504040204" pitchFamily="34" charset="0"/>
                <a:ea typeface="宋体" panose="02010600030101010101" pitchFamily="2" charset="-122"/>
                <a:cs typeface="Tahoma" panose="020B0604030504040204" pitchFamily="34" charset="0"/>
              </a:rPr>
              <a:t>Generalization to weighted networks is straightforward  since the formula is mathematically meaningful even if the adjacencies are real numbers in [0,1] (</a:t>
            </a:r>
            <a:r>
              <a:rPr lang="en-US" altLang="zh-CN" sz="1800">
                <a:latin typeface="Tahoma" panose="020B0604030504040204" pitchFamily="34" charset="0"/>
                <a:ea typeface="宋体" panose="02010600030101010101" pitchFamily="2" charset="-122"/>
                <a:cs typeface="Tahoma" panose="020B0604030504040204" pitchFamily="34" charset="0"/>
              </a:rPr>
              <a:t>Zhang et al 2005 SAGMB</a:t>
            </a:r>
            <a:r>
              <a:rPr lang="en-US" altLang="zh-CN" sz="2400">
                <a:latin typeface="Tahoma" panose="020B0604030504040204" pitchFamily="34" charset="0"/>
                <a:ea typeface="宋体" panose="02010600030101010101" pitchFamily="2" charset="-122"/>
                <a:cs typeface="Tahoma" panose="020B0604030504040204" pitchFamily="34" charset="0"/>
              </a:rPr>
              <a:t>)</a:t>
            </a:r>
          </a:p>
          <a:p>
            <a:pPr eaLnBrk="1" hangingPunct="1"/>
            <a:r>
              <a:rPr lang="en-US" altLang="zh-CN" sz="2400">
                <a:latin typeface="Tahoma" panose="020B0604030504040204" pitchFamily="34" charset="0"/>
                <a:ea typeface="宋体" panose="02010600030101010101" pitchFamily="2" charset="-122"/>
                <a:cs typeface="Tahoma" panose="020B0604030504040204" pitchFamily="34" charset="0"/>
              </a:rPr>
              <a:t>Generalized topological overlap (</a:t>
            </a:r>
            <a:r>
              <a:rPr lang="en-US" altLang="zh-CN" sz="1800">
                <a:latin typeface="Tahoma" panose="020B0604030504040204" pitchFamily="34" charset="0"/>
                <a:ea typeface="宋体" panose="02010600030101010101" pitchFamily="2" charset="-122"/>
                <a:cs typeface="Tahoma" panose="020B0604030504040204" pitchFamily="34" charset="0"/>
              </a:rPr>
              <a:t>Yip et al (2007) BMC Bioinformatics)</a:t>
            </a:r>
          </a:p>
          <a:p>
            <a:pPr eaLnBrk="1" hangingPunct="1"/>
            <a:endParaRPr lang="en-US" altLang="zh-CN" sz="2400">
              <a:latin typeface="Tahoma" panose="020B0604030504040204" pitchFamily="34" charset="0"/>
              <a:ea typeface="宋体" panose="02010600030101010101" pitchFamily="2" charset="-122"/>
              <a:cs typeface="Tahoma" panose="020B0604030504040204" pitchFamily="34" charset="0"/>
            </a:endParaRPr>
          </a:p>
          <a:p>
            <a:pPr eaLnBrk="1" hangingPunct="1"/>
            <a:endParaRPr lang="en-US" altLang="zh-CN" sz="2400">
              <a:latin typeface="Tahoma" panose="020B0604030504040204" pitchFamily="34" charset="0"/>
              <a:ea typeface="宋体" panose="02010600030101010101" pitchFamily="2" charset="-122"/>
              <a:cs typeface="Tahoma" panose="020B0604030504040204" pitchFamily="34" charset="0"/>
            </a:endParaRPr>
          </a:p>
          <a:p>
            <a:pPr eaLnBrk="1" hangingPunct="1"/>
            <a:endParaRPr lang="en-US" altLang="zh-CN" sz="2400">
              <a:latin typeface="Tahoma" panose="020B0604030504040204" pitchFamily="34" charset="0"/>
              <a:ea typeface="宋体" panose="02010600030101010101" pitchFamily="2" charset="-122"/>
              <a:cs typeface="Tahoma" panose="020B0604030504040204" pitchFamily="34" charset="0"/>
            </a:endParaRPr>
          </a:p>
        </p:txBody>
      </p:sp>
      <p:graphicFrame>
        <p:nvGraphicFramePr>
          <p:cNvPr id="50180" name="Object 4">
            <a:extLst>
              <a:ext uri="{FF2B5EF4-FFF2-40B4-BE49-F238E27FC236}">
                <a16:creationId xmlns:a16="http://schemas.microsoft.com/office/drawing/2014/main" id="{9DB1E237-3AF5-4E33-9D97-65DDED3E5489}"/>
              </a:ext>
            </a:extLst>
          </p:cNvPr>
          <p:cNvGraphicFramePr>
            <a:graphicFrameLocks noGrp="1" noChangeAspect="1"/>
          </p:cNvGraphicFramePr>
          <p:nvPr>
            <p:ph sz="quarter" idx="2"/>
          </p:nvPr>
        </p:nvGraphicFramePr>
        <p:xfrm>
          <a:off x="1981200" y="2286000"/>
          <a:ext cx="3657600" cy="1301750"/>
        </p:xfrm>
        <a:graphic>
          <a:graphicData uri="http://schemas.openxmlformats.org/presentationml/2006/ole">
            <mc:AlternateContent xmlns:mc="http://schemas.openxmlformats.org/markup-compatibility/2006">
              <mc:Choice xmlns:v="urn:schemas-microsoft-com:vml" Requires="v">
                <p:oleObj spid="_x0000_s50190" name="Equation" r:id="rId3" imgW="1497950" imgH="533169" progId="Equation.DSMT4">
                  <p:embed/>
                </p:oleObj>
              </mc:Choice>
              <mc:Fallback>
                <p:oleObj name="Equation" r:id="rId3" imgW="1497950" imgH="53316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286000"/>
                        <a:ext cx="3657600"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1" name="Object 5">
            <a:extLst>
              <a:ext uri="{FF2B5EF4-FFF2-40B4-BE49-F238E27FC236}">
                <a16:creationId xmlns:a16="http://schemas.microsoft.com/office/drawing/2014/main" id="{ACD0F2F5-9A8D-442E-8FDF-B5C3077CA22A}"/>
              </a:ext>
            </a:extLst>
          </p:cNvPr>
          <p:cNvGraphicFramePr>
            <a:graphicFrameLocks noGrp="1" noChangeAspect="1"/>
          </p:cNvGraphicFramePr>
          <p:nvPr>
            <p:ph sz="quarter" idx="3"/>
          </p:nvPr>
        </p:nvGraphicFramePr>
        <p:xfrm>
          <a:off x="1600200" y="3657600"/>
          <a:ext cx="3276600" cy="574675"/>
        </p:xfrm>
        <a:graphic>
          <a:graphicData uri="http://schemas.openxmlformats.org/presentationml/2006/ole">
            <mc:AlternateContent xmlns:mc="http://schemas.openxmlformats.org/markup-compatibility/2006">
              <mc:Choice xmlns:v="urn:schemas-microsoft-com:vml" Requires="v">
                <p:oleObj spid="_x0000_s50191" name="Equation" r:id="rId5" imgW="1231366" imgH="215806" progId="Equation.DSMT4">
                  <p:embed/>
                </p:oleObj>
              </mc:Choice>
              <mc:Fallback>
                <p:oleObj name="Equation" r:id="rId5" imgW="1231366" imgH="215806"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657600"/>
                        <a:ext cx="32766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FFA1A5D-0386-4BFB-BE8A-EC6FDA8DF5FD}"/>
              </a:ext>
            </a:extLst>
          </p:cNvPr>
          <p:cNvSpPr>
            <a:spLocks noGrp="1" noChangeArrowheads="1"/>
          </p:cNvSpPr>
          <p:nvPr>
            <p:ph type="title"/>
          </p:nvPr>
        </p:nvSpPr>
        <p:spPr>
          <a:xfrm>
            <a:off x="381000" y="304800"/>
            <a:ext cx="8763000" cy="685800"/>
          </a:xfrm>
        </p:spPr>
        <p:txBody>
          <a:bodyPr/>
          <a:lstStyle/>
          <a:p>
            <a:pPr eaLnBrk="1" hangingPunct="1"/>
            <a:r>
              <a:rPr lang="en-US" altLang="zh-CN" sz="3200">
                <a:ea typeface="宋体" panose="02010600030101010101" pitchFamily="2" charset="-122"/>
              </a:rPr>
              <a:t>Set interpretation of the </a:t>
            </a:r>
            <a:br>
              <a:rPr lang="en-US" altLang="zh-CN" sz="3200">
                <a:ea typeface="宋体" panose="02010600030101010101" pitchFamily="2" charset="-122"/>
              </a:rPr>
            </a:br>
            <a:r>
              <a:rPr lang="en-US" altLang="zh-CN" sz="3200">
                <a:ea typeface="宋体" panose="02010600030101010101" pitchFamily="2" charset="-122"/>
              </a:rPr>
              <a:t>topological overlap matrix </a:t>
            </a:r>
          </a:p>
        </p:txBody>
      </p:sp>
      <p:pic>
        <p:nvPicPr>
          <p:cNvPr id="51203" name="Picture 3" descr="graph0">
            <a:extLst>
              <a:ext uri="{FF2B5EF4-FFF2-40B4-BE49-F238E27FC236}">
                <a16:creationId xmlns:a16="http://schemas.microsoft.com/office/drawing/2014/main" id="{8728CC23-B00F-4D75-A771-4A4624C537A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286000" y="1114425"/>
            <a:ext cx="8763000" cy="3541713"/>
          </a:xfrm>
        </p:spPr>
      </p:pic>
      <p:sp>
        <p:nvSpPr>
          <p:cNvPr id="51204" name="Rectangle 4">
            <a:extLst>
              <a:ext uri="{FF2B5EF4-FFF2-40B4-BE49-F238E27FC236}">
                <a16:creationId xmlns:a16="http://schemas.microsoft.com/office/drawing/2014/main" id="{64BC2180-79C7-4C1E-A5C7-ED1D54C3C3AE}"/>
              </a:ext>
            </a:extLst>
          </p:cNvPr>
          <p:cNvSpPr>
            <a:spLocks noChangeArrowheads="1"/>
          </p:cNvSpPr>
          <p:nvPr/>
        </p:nvSpPr>
        <p:spPr bwMode="auto">
          <a:xfrm>
            <a:off x="346075" y="5410200"/>
            <a:ext cx="8153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CN">
                <a:ea typeface="宋体" panose="02010600030101010101" pitchFamily="2" charset="-122"/>
              </a:rPr>
              <a:t>N</a:t>
            </a:r>
            <a:r>
              <a:rPr lang="en-US" altLang="zh-CN" baseline="-25000">
                <a:ea typeface="宋体" panose="02010600030101010101" pitchFamily="2" charset="-122"/>
              </a:rPr>
              <a:t>1</a:t>
            </a:r>
            <a:r>
              <a:rPr lang="en-US" altLang="zh-CN">
                <a:ea typeface="宋体" panose="02010600030101010101" pitchFamily="2" charset="-122"/>
              </a:rPr>
              <a:t>(i) denotes the set of 1-step (i.e. direct) neighbors of node i </a:t>
            </a:r>
          </a:p>
          <a:p>
            <a:pPr eaLnBrk="1" hangingPunct="1"/>
            <a:r>
              <a:rPr lang="en-US" altLang="zh-CN">
                <a:ea typeface="宋体" panose="02010600030101010101" pitchFamily="2" charset="-122"/>
              </a:rPr>
              <a:t>| | measures the cardinality </a:t>
            </a:r>
          </a:p>
          <a:p>
            <a:pPr eaLnBrk="1" hangingPunct="1"/>
            <a:r>
              <a:rPr lang="en-US" altLang="zh-CN">
                <a:ea typeface="宋体" panose="02010600030101010101" pitchFamily="2" charset="-122"/>
              </a:rPr>
              <a:t>Adding 1-a(i,j) to the denominator prevents it from becoming 0.</a:t>
            </a:r>
          </a:p>
        </p:txBody>
      </p:sp>
      <p:graphicFrame>
        <p:nvGraphicFramePr>
          <p:cNvPr id="51205" name="Object 5">
            <a:extLst>
              <a:ext uri="{FF2B5EF4-FFF2-40B4-BE49-F238E27FC236}">
                <a16:creationId xmlns:a16="http://schemas.microsoft.com/office/drawing/2014/main" id="{FAF6A7E3-B0EB-4A89-857F-0B802AB7BE92}"/>
              </a:ext>
            </a:extLst>
          </p:cNvPr>
          <p:cNvGraphicFramePr>
            <a:graphicFrameLocks noGrp="1" noChangeAspect="1"/>
          </p:cNvGraphicFramePr>
          <p:nvPr>
            <p:ph sz="half" idx="2"/>
          </p:nvPr>
        </p:nvGraphicFramePr>
        <p:xfrm>
          <a:off x="919163" y="4343400"/>
          <a:ext cx="4724400" cy="868363"/>
        </p:xfrm>
        <a:graphic>
          <a:graphicData uri="http://schemas.openxmlformats.org/presentationml/2006/ole">
            <mc:AlternateContent xmlns:mc="http://schemas.openxmlformats.org/markup-compatibility/2006">
              <mc:Choice xmlns:v="urn:schemas-microsoft-com:vml" Requires="v">
                <p:oleObj spid="_x0000_s51211" name="Equation" r:id="rId4" imgW="2209800" imgH="406400" progId="Equation.DSMT4">
                  <p:embed/>
                </p:oleObj>
              </mc:Choice>
              <mc:Fallback>
                <p:oleObj name="Equation" r:id="rId4" imgW="2209800" imgH="4064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63" y="4343400"/>
                        <a:ext cx="47244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6" name="Rectangle 6">
            <a:extLst>
              <a:ext uri="{FF2B5EF4-FFF2-40B4-BE49-F238E27FC236}">
                <a16:creationId xmlns:a16="http://schemas.microsoft.com/office/drawing/2014/main" id="{F1BBD88D-27D3-4069-9006-C3FCA93EDF1B}"/>
              </a:ext>
            </a:extLst>
          </p:cNvPr>
          <p:cNvSpPr>
            <a:spLocks noChangeArrowheads="1"/>
          </p:cNvSpPr>
          <p:nvPr/>
        </p:nvSpPr>
        <p:spPr bwMode="auto">
          <a:xfrm>
            <a:off x="5638800" y="1285875"/>
            <a:ext cx="3733800" cy="3200400"/>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63E962C-46D1-4C7E-BC75-7934D90A8123}"/>
              </a:ext>
            </a:extLst>
          </p:cNvPr>
          <p:cNvSpPr>
            <a:spLocks noGrp="1" noChangeArrowheads="1"/>
          </p:cNvSpPr>
          <p:nvPr>
            <p:ph type="title"/>
          </p:nvPr>
        </p:nvSpPr>
        <p:spPr/>
        <p:txBody>
          <a:bodyPr/>
          <a:lstStyle/>
          <a:p>
            <a:pPr eaLnBrk="1" hangingPunct="1"/>
            <a:r>
              <a:rPr lang="en-US" altLang="zh-CN" sz="3200">
                <a:ea typeface="宋体" panose="02010600030101010101" pitchFamily="2" charset="-122"/>
              </a:rPr>
              <a:t>Generalizing the topological overlap matrix to 2 step neighborhoods etc</a:t>
            </a:r>
          </a:p>
        </p:txBody>
      </p:sp>
      <p:sp>
        <p:nvSpPr>
          <p:cNvPr id="52227" name="Rectangle 3">
            <a:extLst>
              <a:ext uri="{FF2B5EF4-FFF2-40B4-BE49-F238E27FC236}">
                <a16:creationId xmlns:a16="http://schemas.microsoft.com/office/drawing/2014/main" id="{9D7C7BCA-AC5D-4C8C-8DE3-DAD2D0C5B00A}"/>
              </a:ext>
            </a:extLst>
          </p:cNvPr>
          <p:cNvSpPr>
            <a:spLocks noGrp="1" noChangeArrowheads="1"/>
          </p:cNvSpPr>
          <p:nvPr>
            <p:ph type="body" sz="half" idx="1"/>
          </p:nvPr>
        </p:nvSpPr>
        <p:spPr>
          <a:xfrm>
            <a:off x="685800" y="1981200"/>
            <a:ext cx="8153400" cy="4114800"/>
          </a:xfrm>
        </p:spPr>
        <p:txBody>
          <a:bodyPr/>
          <a:lstStyle/>
          <a:p>
            <a:pPr eaLnBrk="1" hangingPunct="1"/>
            <a:r>
              <a:rPr lang="en-US" altLang="zh-CN" sz="2400">
                <a:ea typeface="宋体" panose="02010600030101010101" pitchFamily="2" charset="-122"/>
              </a:rPr>
              <a:t>Simply replace the neighborhoods by</a:t>
            </a:r>
            <a:r>
              <a:rPr lang="en-US" altLang="zh-CN" sz="2400" u="sng">
                <a:ea typeface="宋体" panose="02010600030101010101" pitchFamily="2" charset="-122"/>
              </a:rPr>
              <a:t> 2 step</a:t>
            </a:r>
            <a:r>
              <a:rPr lang="en-US" altLang="zh-CN" sz="2400">
                <a:ea typeface="宋体" panose="02010600030101010101" pitchFamily="2" charset="-122"/>
              </a:rPr>
              <a:t> neighborhoods in the following formula</a:t>
            </a:r>
          </a:p>
        </p:txBody>
      </p:sp>
      <p:graphicFrame>
        <p:nvGraphicFramePr>
          <p:cNvPr id="52228" name="Object 4">
            <a:extLst>
              <a:ext uri="{FF2B5EF4-FFF2-40B4-BE49-F238E27FC236}">
                <a16:creationId xmlns:a16="http://schemas.microsoft.com/office/drawing/2014/main" id="{E0010653-55E2-4937-9CED-82DDBE004E6E}"/>
              </a:ext>
            </a:extLst>
          </p:cNvPr>
          <p:cNvGraphicFramePr>
            <a:graphicFrameLocks noGrp="1" noChangeAspect="1"/>
          </p:cNvGraphicFramePr>
          <p:nvPr>
            <p:ph sz="half" idx="2"/>
          </p:nvPr>
        </p:nvGraphicFramePr>
        <p:xfrm>
          <a:off x="515938" y="3048000"/>
          <a:ext cx="8018462" cy="1577975"/>
        </p:xfrm>
        <a:graphic>
          <a:graphicData uri="http://schemas.openxmlformats.org/presentationml/2006/ole">
            <mc:AlternateContent xmlns:mc="http://schemas.openxmlformats.org/markup-compatibility/2006">
              <mc:Choice xmlns:v="urn:schemas-microsoft-com:vml" Requires="v">
                <p:oleObj spid="_x0000_s52235" name="Equation" r:id="rId3" imgW="3098800" imgH="609600" progId="Equation.DSMT4">
                  <p:embed/>
                </p:oleObj>
              </mc:Choice>
              <mc:Fallback>
                <p:oleObj name="Equation" r:id="rId3" imgW="3098800" imgH="609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3048000"/>
                        <a:ext cx="8018462"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9" name="TextBox 1">
            <a:extLst>
              <a:ext uri="{FF2B5EF4-FFF2-40B4-BE49-F238E27FC236}">
                <a16:creationId xmlns:a16="http://schemas.microsoft.com/office/drawing/2014/main" id="{D5EA0284-FB94-4A09-8BBE-DFD552D41A5C}"/>
              </a:ext>
            </a:extLst>
          </p:cNvPr>
          <p:cNvSpPr txBox="1">
            <a:spLocks noChangeArrowheads="1"/>
          </p:cNvSpPr>
          <p:nvPr/>
        </p:nvSpPr>
        <p:spPr bwMode="auto">
          <a:xfrm>
            <a:off x="4038600" y="6096000"/>
            <a:ext cx="5191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i="1"/>
              <a:t>Yip A et al (2007) BMC Bioinformatics 2007, 8:22</a:t>
            </a:r>
            <a:endParaRPr lang="en-US" altLang="en-US"/>
          </a:p>
          <a:p>
            <a:pPr eaLnBrk="1" hangingPunct="1"/>
            <a:endParaRPr lang="en-US" altLang="en-US"/>
          </a:p>
        </p:txBody>
      </p:sp>
      <p:sp>
        <p:nvSpPr>
          <p:cNvPr id="3" name="Rectangle 2">
            <a:extLst>
              <a:ext uri="{FF2B5EF4-FFF2-40B4-BE49-F238E27FC236}">
                <a16:creationId xmlns:a16="http://schemas.microsoft.com/office/drawing/2014/main" id="{7C35341A-883D-4990-99C3-81CC5D57E533}"/>
              </a:ext>
            </a:extLst>
          </p:cNvPr>
          <p:cNvSpPr/>
          <p:nvPr/>
        </p:nvSpPr>
        <p:spPr>
          <a:xfrm>
            <a:off x="1716088" y="5424488"/>
            <a:ext cx="6818312" cy="460375"/>
          </a:xfrm>
          <a:prstGeom prst="rect">
            <a:avLst/>
          </a:prstGeom>
        </p:spPr>
        <p:txBody>
          <a:bodyPr>
            <a:spAutoFit/>
          </a:bodyPr>
          <a:lstStyle/>
          <a:p>
            <a:pPr marL="342900" indent="-342900">
              <a:spcBef>
                <a:spcPct val="20000"/>
              </a:spcBef>
              <a:buFontTx/>
              <a:buChar char="•"/>
              <a:defRPr/>
            </a:pPr>
            <a:r>
              <a:rPr lang="en-US" altLang="zh-CN" sz="2400" b="1" i="1" kern="0" dirty="0" err="1">
                <a:solidFill>
                  <a:srgbClr val="000000"/>
                </a:solidFill>
                <a:latin typeface="Arial"/>
                <a:ea typeface="宋体" charset="-122"/>
                <a:hlinkClick r:id="rId5"/>
              </a:rPr>
              <a:t>www.genetics.ucla.edu</a:t>
            </a:r>
            <a:r>
              <a:rPr lang="en-US" altLang="zh-CN" sz="2400" b="1" i="1" kern="0" dirty="0">
                <a:solidFill>
                  <a:srgbClr val="000000"/>
                </a:solidFill>
                <a:latin typeface="Arial"/>
                <a:ea typeface="宋体" charset="-122"/>
                <a:hlinkClick r:id="rId5"/>
              </a:rPr>
              <a:t>/labs/</a:t>
            </a:r>
            <a:r>
              <a:rPr lang="en-US" altLang="zh-CN" sz="2400" b="1" i="1" kern="0" dirty="0" err="1">
                <a:solidFill>
                  <a:srgbClr val="000000"/>
                </a:solidFill>
                <a:latin typeface="Arial"/>
                <a:ea typeface="宋体" charset="-122"/>
                <a:hlinkClick r:id="rId5"/>
              </a:rPr>
              <a:t>horvath</a:t>
            </a:r>
            <a:r>
              <a:rPr lang="en-US" altLang="zh-CN" sz="2400" b="1" i="1" kern="0" dirty="0">
                <a:solidFill>
                  <a:srgbClr val="000000"/>
                </a:solidFill>
                <a:latin typeface="Arial"/>
                <a:ea typeface="宋体" charset="-122"/>
                <a:hlinkClick r:id="rId5"/>
              </a:rPr>
              <a:t>/</a:t>
            </a:r>
            <a:r>
              <a:rPr lang="en-US" altLang="zh-CN" sz="2400" b="1" i="1" kern="0" dirty="0" err="1">
                <a:solidFill>
                  <a:srgbClr val="000000"/>
                </a:solidFill>
                <a:latin typeface="Arial"/>
                <a:ea typeface="宋体" charset="-122"/>
                <a:hlinkClick r:id="rId5"/>
              </a:rPr>
              <a:t>GTOM</a:t>
            </a:r>
            <a:endParaRPr lang="en-US" altLang="zh-CN" sz="2400" b="1" i="1" kern="0" dirty="0">
              <a:solidFill>
                <a:srgbClr val="000000"/>
              </a:solidFill>
              <a:latin typeface="Arial"/>
              <a:ea typeface="宋体"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2A93323-727B-486E-B3B8-A3899FAF3857}"/>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sz="4000"/>
              <a:t>How to detect network modules</a:t>
            </a:r>
            <a:br>
              <a:rPr lang="en-US" altLang="en-US" sz="4000"/>
            </a:br>
            <a:r>
              <a:rPr lang="en-US" altLang="en-US" sz="4000"/>
              <a:t>(clusters)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us2">
            <a:extLst>
              <a:ext uri="{FF2B5EF4-FFF2-40B4-BE49-F238E27FC236}">
                <a16:creationId xmlns:a16="http://schemas.microsoft.com/office/drawing/2014/main" id="{F64428A3-043D-4DE1-99DC-6A39303B3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52600"/>
            <a:ext cx="32702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 Box 4">
            <a:extLst>
              <a:ext uri="{FF2B5EF4-FFF2-40B4-BE49-F238E27FC236}">
                <a16:creationId xmlns:a16="http://schemas.microsoft.com/office/drawing/2014/main" id="{AE6C7FB5-97BC-4A65-BAB5-8454A3D9FB2D}"/>
              </a:ext>
            </a:extLst>
          </p:cNvPr>
          <p:cNvSpPr txBox="1">
            <a:spLocks noChangeArrowheads="1"/>
          </p:cNvSpPr>
          <p:nvPr/>
        </p:nvSpPr>
        <p:spPr bwMode="auto">
          <a:xfrm>
            <a:off x="4565650" y="5943600"/>
            <a:ext cx="457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chemeClr val="tx2"/>
                </a:solidFill>
              </a:rPr>
              <a:t>**Slide courtesy of AL Barabasi</a:t>
            </a:r>
          </a:p>
        </p:txBody>
      </p:sp>
      <p:sp>
        <p:nvSpPr>
          <p:cNvPr id="78852" name="Text Box 6">
            <a:extLst>
              <a:ext uri="{FF2B5EF4-FFF2-40B4-BE49-F238E27FC236}">
                <a16:creationId xmlns:a16="http://schemas.microsoft.com/office/drawing/2014/main" id="{AB9324E0-868F-49A1-8422-13F8865D4577}"/>
              </a:ext>
            </a:extLst>
          </p:cNvPr>
          <p:cNvSpPr txBox="1">
            <a:spLocks noChangeArrowheads="1"/>
          </p:cNvSpPr>
          <p:nvPr/>
        </p:nvSpPr>
        <p:spPr bwMode="auto">
          <a:xfrm>
            <a:off x="1752600" y="609600"/>
            <a:ext cx="5867400" cy="4572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a:cs typeface="Arial" panose="020B0604020202020204" pitchFamily="34" charset="0"/>
              </a:rPr>
              <a:t>Flight connections and hub airports</a:t>
            </a:r>
          </a:p>
        </p:txBody>
      </p:sp>
      <p:sp>
        <p:nvSpPr>
          <p:cNvPr id="78853" name="Text Box 7">
            <a:extLst>
              <a:ext uri="{FF2B5EF4-FFF2-40B4-BE49-F238E27FC236}">
                <a16:creationId xmlns:a16="http://schemas.microsoft.com/office/drawing/2014/main" id="{A0E3B08C-4882-4196-8591-308ED068E056}"/>
              </a:ext>
            </a:extLst>
          </p:cNvPr>
          <p:cNvSpPr txBox="1">
            <a:spLocks noChangeArrowheads="1"/>
          </p:cNvSpPr>
          <p:nvPr/>
        </p:nvSpPr>
        <p:spPr bwMode="auto">
          <a:xfrm>
            <a:off x="1295400" y="4876800"/>
            <a:ext cx="6477000" cy="822325"/>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i="1">
                <a:solidFill>
                  <a:schemeClr val="tx2"/>
                </a:solidFill>
                <a:cs typeface="Arial" panose="020B0604020202020204" pitchFamily="34" charset="0"/>
              </a:rPr>
              <a:t>The nodes with the largest number of links (connections) are most important!</a:t>
            </a:r>
          </a:p>
        </p:txBody>
      </p:sp>
    </p:spTree>
    <p:extLst>
      <p:ext uri="{BB962C8B-B14F-4D97-AF65-F5344CB8AC3E}">
        <p14:creationId xmlns:p14="http://schemas.microsoft.com/office/powerpoint/2010/main" val="36997985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285404D-18E2-4685-8D40-30294AA11BCB}"/>
              </a:ext>
            </a:extLst>
          </p:cNvPr>
          <p:cNvSpPr>
            <a:spLocks noGrp="1" noChangeArrowheads="1"/>
          </p:cNvSpPr>
          <p:nvPr>
            <p:ph type="title"/>
          </p:nvPr>
        </p:nvSpPr>
        <p:spPr>
          <a:xfrm>
            <a:off x="457200" y="228600"/>
            <a:ext cx="8153400" cy="1295400"/>
          </a:xfrm>
        </p:spPr>
        <p:txBody>
          <a:bodyPr/>
          <a:lstStyle/>
          <a:p>
            <a:pPr eaLnBrk="1" hangingPunct="1"/>
            <a:r>
              <a:rPr lang="en-US" altLang="en-US" sz="4000" b="1">
                <a:latin typeface="Tahoma" panose="020B0604030504040204" pitchFamily="34" charset="0"/>
              </a:rPr>
              <a:t>Module Definition</a:t>
            </a:r>
            <a:endParaRPr lang="en-US" altLang="en-US" sz="4000">
              <a:latin typeface="Tahoma" panose="020B0604030504040204" pitchFamily="34" charset="0"/>
            </a:endParaRPr>
          </a:p>
        </p:txBody>
      </p:sp>
      <p:sp>
        <p:nvSpPr>
          <p:cNvPr id="54275" name="Rectangle 3">
            <a:extLst>
              <a:ext uri="{FF2B5EF4-FFF2-40B4-BE49-F238E27FC236}">
                <a16:creationId xmlns:a16="http://schemas.microsoft.com/office/drawing/2014/main" id="{573F2213-FD55-4252-A584-771CFF4B233A}"/>
              </a:ext>
            </a:extLst>
          </p:cNvPr>
          <p:cNvSpPr>
            <a:spLocks noGrp="1" noChangeArrowheads="1"/>
          </p:cNvSpPr>
          <p:nvPr>
            <p:ph type="body" sz="half" idx="1"/>
          </p:nvPr>
        </p:nvSpPr>
        <p:spPr>
          <a:xfrm>
            <a:off x="609600" y="1600200"/>
            <a:ext cx="8001000" cy="4419600"/>
          </a:xfrm>
        </p:spPr>
        <p:txBody>
          <a:bodyPr/>
          <a:lstStyle/>
          <a:p>
            <a:pPr eaLnBrk="1" hangingPunct="1"/>
            <a:r>
              <a:rPr lang="en-US" altLang="en-US" sz="2800">
                <a:latin typeface="Tahoma" panose="020B0604030504040204" pitchFamily="34" charset="0"/>
              </a:rPr>
              <a:t>We often use average linkage hierarchical clustering coupled with the topological overlap dissimilarity measure.  </a:t>
            </a:r>
          </a:p>
          <a:p>
            <a:pPr eaLnBrk="1" hangingPunct="1"/>
            <a:r>
              <a:rPr lang="en-US" altLang="en-US" sz="2800">
                <a:latin typeface="Tahoma" panose="020B0604030504040204" pitchFamily="34" charset="0"/>
              </a:rPr>
              <a:t>Based on the resulting cluster tree, we define modules as branches</a:t>
            </a:r>
          </a:p>
          <a:p>
            <a:pPr eaLnBrk="1" hangingPunct="1"/>
            <a:r>
              <a:rPr lang="en-US" altLang="en-US" sz="2800">
                <a:latin typeface="Tahoma" panose="020B0604030504040204" pitchFamily="34" charset="0"/>
              </a:rPr>
              <a:t>Modules are either labeled by integers (1,2,3…) or equivalently by colors (turquoise, blue, brown, etc)</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a:extLst>
              <a:ext uri="{FF2B5EF4-FFF2-40B4-BE49-F238E27FC236}">
                <a16:creationId xmlns:a16="http://schemas.microsoft.com/office/drawing/2014/main" id="{5914D02F-1296-439F-B2BD-6062530FDAEE}"/>
              </a:ext>
            </a:extLst>
          </p:cNvPr>
          <p:cNvSpPr>
            <a:spLocks noGrp="1" noChangeArrowheads="1"/>
          </p:cNvSpPr>
          <p:nvPr>
            <p:ph type="ctrTitle"/>
          </p:nvPr>
        </p:nvSpPr>
        <p:spPr>
          <a:xfrm>
            <a:off x="304800" y="1447800"/>
            <a:ext cx="8458200" cy="2209800"/>
          </a:xfrm>
          <a:solidFill>
            <a:schemeClr val="hlink"/>
          </a:solidFill>
        </p:spPr>
        <p:txBody>
          <a:bodyPr/>
          <a:lstStyle/>
          <a:p>
            <a:pPr eaLnBrk="1" hangingPunct="1"/>
            <a:r>
              <a:rPr lang="en-US" altLang="en-US" sz="4000" i="1"/>
              <a:t>Defining clusters from a hierarchical cluster tree: the Dynamic Tree Cut library for R. </a:t>
            </a:r>
            <a:endParaRPr lang="en-US" altLang="en-US">
              <a:latin typeface="Times New Roman" panose="02020603050405020304" pitchFamily="18" charset="0"/>
            </a:endParaRPr>
          </a:p>
        </p:txBody>
      </p:sp>
      <p:sp>
        <p:nvSpPr>
          <p:cNvPr id="55299" name="Rectangle 5">
            <a:extLst>
              <a:ext uri="{FF2B5EF4-FFF2-40B4-BE49-F238E27FC236}">
                <a16:creationId xmlns:a16="http://schemas.microsoft.com/office/drawing/2014/main" id="{D514B4E1-82FE-4812-B7FC-179103B65E39}"/>
              </a:ext>
            </a:extLst>
          </p:cNvPr>
          <p:cNvSpPr>
            <a:spLocks noGrp="1" noChangeArrowheads="1"/>
          </p:cNvSpPr>
          <p:nvPr>
            <p:ph type="subTitle" idx="1"/>
          </p:nvPr>
        </p:nvSpPr>
        <p:spPr>
          <a:xfrm>
            <a:off x="990600" y="4572000"/>
            <a:ext cx="7162800" cy="1219200"/>
          </a:xfrm>
          <a:extLst>
            <a:ext uri="{909E8E84-426E-40DD-AFC4-6F175D3DCCD1}">
              <a14:hiddenFill xmlns:a14="http://schemas.microsoft.com/office/drawing/2010/main">
                <a:solidFill>
                  <a:schemeClr val="hlink"/>
                </a:solidFill>
              </a14:hiddenFill>
            </a:ext>
          </a:extLst>
        </p:spPr>
        <p:txBody>
          <a:bodyPr/>
          <a:lstStyle/>
          <a:p>
            <a:pPr eaLnBrk="1" hangingPunct="1"/>
            <a:r>
              <a:rPr lang="en-US" altLang="en-US" i="1"/>
              <a:t>Langfelder P, Zhang B et al (2007) Bioinformatics 2008 24(5):719-720</a:t>
            </a:r>
            <a:r>
              <a:rPr lang="en-US" altLang="en-US"/>
              <a:t> </a:t>
            </a:r>
          </a:p>
          <a:p>
            <a:pPr eaLnBrk="1" hangingPunct="1"/>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F8B6C47B-F302-4FE0-8CC7-1B0D39A93F08}"/>
              </a:ext>
            </a:extLst>
          </p:cNvPr>
          <p:cNvSpPr>
            <a:spLocks noGrp="1" noChangeArrowheads="1"/>
          </p:cNvSpPr>
          <p:nvPr>
            <p:ph type="title"/>
          </p:nvPr>
        </p:nvSpPr>
        <p:spPr>
          <a:xfrm>
            <a:off x="457200" y="0"/>
            <a:ext cx="8229600" cy="868363"/>
          </a:xfrm>
        </p:spPr>
        <p:txBody>
          <a:bodyPr/>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a:t>Example:</a:t>
            </a:r>
          </a:p>
        </p:txBody>
      </p:sp>
      <p:sp>
        <p:nvSpPr>
          <p:cNvPr id="56323" name="Text Box 4">
            <a:extLst>
              <a:ext uri="{FF2B5EF4-FFF2-40B4-BE49-F238E27FC236}">
                <a16:creationId xmlns:a16="http://schemas.microsoft.com/office/drawing/2014/main" id="{074F0A90-C037-4EFC-8CCC-F457C9FB8F47}"/>
              </a:ext>
            </a:extLst>
          </p:cNvPr>
          <p:cNvSpPr txBox="1">
            <a:spLocks noChangeArrowheads="1"/>
          </p:cNvSpPr>
          <p:nvPr/>
        </p:nvSpPr>
        <p:spPr bwMode="auto">
          <a:xfrm>
            <a:off x="149225" y="6019800"/>
            <a:ext cx="8994775" cy="5445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t>From: Ghazalpour et al (2006), </a:t>
            </a:r>
            <a:r>
              <a:rPr lang="en-US" altLang="en-US" sz="2400" i="1"/>
              <a:t>PLoS Genetics Volume 2  Issue 8</a:t>
            </a:r>
            <a:endParaRPr lang="en-US" altLang="en-US" sz="2400"/>
          </a:p>
        </p:txBody>
      </p:sp>
      <p:pic>
        <p:nvPicPr>
          <p:cNvPr id="56324" name="Picture 5">
            <a:extLst>
              <a:ext uri="{FF2B5EF4-FFF2-40B4-BE49-F238E27FC236}">
                <a16:creationId xmlns:a16="http://schemas.microsoft.com/office/drawing/2014/main" id="{85FED5CE-6259-442C-B764-CAED9793F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671513"/>
            <a:ext cx="8382000" cy="546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8697267B-17DF-4D02-B8F3-E16D681AE3C2}"/>
              </a:ext>
            </a:extLst>
          </p:cNvPr>
          <p:cNvSpPr>
            <a:spLocks noGrp="1" noChangeArrowheads="1"/>
          </p:cNvSpPr>
          <p:nvPr>
            <p:ph type="title"/>
          </p:nvPr>
        </p:nvSpPr>
        <p:spPr>
          <a:xfrm>
            <a:off x="0" y="0"/>
            <a:ext cx="9144000" cy="1295400"/>
          </a:xfrm>
          <a:solidFill>
            <a:srgbClr val="0000FF"/>
          </a:solidFill>
        </p:spPr>
        <p:txBody>
          <a:bodyPr lIns="0" tIns="0" rIns="0" bIns="0"/>
          <a:lstStyle/>
          <a:p>
            <a:pPr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a:solidFill>
                  <a:schemeClr val="bg1"/>
                </a:solidFill>
              </a:rPr>
              <a:t>Two types of branch cutting methods</a:t>
            </a:r>
            <a:r>
              <a:rPr lang="en-GB" altLang="en-US">
                <a:solidFill>
                  <a:schemeClr val="bg1"/>
                </a:solidFill>
              </a:rPr>
              <a:t> </a:t>
            </a:r>
          </a:p>
        </p:txBody>
      </p:sp>
      <p:sp>
        <p:nvSpPr>
          <p:cNvPr id="57347" name="Rectangle 2">
            <a:extLst>
              <a:ext uri="{FF2B5EF4-FFF2-40B4-BE49-F238E27FC236}">
                <a16:creationId xmlns:a16="http://schemas.microsoft.com/office/drawing/2014/main" id="{3980B3AD-B1DB-4989-B2EE-93F5507F80B4}"/>
              </a:ext>
            </a:extLst>
          </p:cNvPr>
          <p:cNvSpPr>
            <a:spLocks noGrp="1" noChangeArrowheads="1"/>
          </p:cNvSpPr>
          <p:nvPr>
            <p:ph type="body" idx="1"/>
          </p:nvPr>
        </p:nvSpPr>
        <p:spPr>
          <a:xfrm>
            <a:off x="0" y="1524000"/>
            <a:ext cx="9144000" cy="5181600"/>
          </a:xfrm>
        </p:spPr>
        <p:txBody>
          <a:bodyPr lIns="0" tIns="0" rIns="0" bIns="0"/>
          <a:lstStyle/>
          <a:p>
            <a:pPr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Constant height (static) cut</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cutreeStatic(dendro,cutHeight,minsize)</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t>based on R function </a:t>
            </a:r>
            <a:r>
              <a:rPr lang="en-GB" altLang="en-US">
                <a:latin typeface="Courier New" panose="02070309020205020404" pitchFamily="49" charset="0"/>
              </a:rPr>
              <a:t>cutree</a:t>
            </a:r>
          </a:p>
          <a:p>
            <a:pPr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Adaptive (dynamic) cut</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cutreeDynamic(dendro, ...)</a:t>
            </a:r>
          </a:p>
          <a:p>
            <a:pPr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Getting more information about the dynamic tree cut: </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library(dynamicTreeCut)</a:t>
            </a:r>
          </a:p>
          <a:p>
            <a:pPr lvl="1"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a:latin typeface="Courier New" panose="02070309020205020404" pitchFamily="49" charset="0"/>
              </a:rPr>
              <a:t>help(cutreeDynamic)</a:t>
            </a:r>
          </a:p>
          <a:p>
            <a:pPr eaLnBrk="1" hangingPunct="1">
              <a:lnSpc>
                <a:spcPct val="95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2800"/>
              <a:t>More details: </a:t>
            </a:r>
            <a:r>
              <a:rPr lang="en-GB" altLang="en-US" sz="2000"/>
              <a:t>www.genetics.ucla.edu/labs/horvath/CoexpressionNetwork/BranchCutting/</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F139457-18D6-438B-B06C-D36CFB9BC6B0}"/>
              </a:ext>
            </a:extLst>
          </p:cNvPr>
          <p:cNvSpPr>
            <a:spLocks noGrp="1" noChangeArrowheads="1"/>
          </p:cNvSpPr>
          <p:nvPr>
            <p:ph type="ctrTitle"/>
          </p:nvPr>
        </p:nvSpPr>
        <p:spPr>
          <a:xfrm>
            <a:off x="685800" y="457200"/>
            <a:ext cx="7924800" cy="1524000"/>
          </a:xfrm>
          <a:solidFill>
            <a:schemeClr val="accent1"/>
          </a:solidFill>
        </p:spPr>
        <p:txBody>
          <a:bodyPr/>
          <a:lstStyle/>
          <a:p>
            <a:pPr eaLnBrk="1" hangingPunct="1"/>
            <a:r>
              <a:rPr lang="en-US" altLang="en-US" sz="4000"/>
              <a:t>How to cut branches off a tree?</a:t>
            </a:r>
          </a:p>
        </p:txBody>
      </p:sp>
      <p:pic>
        <p:nvPicPr>
          <p:cNvPr id="58371" name="Picture 3" descr="Example-Dendrogram-10">
            <a:extLst>
              <a:ext uri="{FF2B5EF4-FFF2-40B4-BE49-F238E27FC236}">
                <a16:creationId xmlns:a16="http://schemas.microsoft.com/office/drawing/2014/main" id="{D1FDC555-6248-4449-BE3C-268D4DB57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09800"/>
            <a:ext cx="4876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5">
            <a:extLst>
              <a:ext uri="{FF2B5EF4-FFF2-40B4-BE49-F238E27FC236}">
                <a16:creationId xmlns:a16="http://schemas.microsoft.com/office/drawing/2014/main" id="{26D312BD-76E9-4838-B938-62B18678B35A}"/>
              </a:ext>
            </a:extLst>
          </p:cNvPr>
          <p:cNvSpPr>
            <a:spLocks noChangeArrowheads="1"/>
          </p:cNvSpPr>
          <p:nvPr/>
        </p:nvSpPr>
        <p:spPr bwMode="auto">
          <a:xfrm>
            <a:off x="5181600" y="3124200"/>
            <a:ext cx="3962400"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t>Module=branch of a cluster tree</a:t>
            </a:r>
          </a:p>
          <a:p>
            <a:pPr eaLnBrk="1" hangingPunct="1"/>
            <a:endParaRPr lang="en-US" altLang="en-US" sz="2400"/>
          </a:p>
          <a:p>
            <a:pPr eaLnBrk="1" hangingPunct="1"/>
            <a:r>
              <a:rPr lang="en-US" altLang="en-US" sz="2400"/>
              <a:t>Dynamic hybrid branch cutting method combines</a:t>
            </a:r>
          </a:p>
          <a:p>
            <a:pPr eaLnBrk="1" hangingPunct="1"/>
            <a:r>
              <a:rPr lang="en-US" altLang="en-US" sz="2400"/>
              <a:t>advantages of hierarchical clustering and partitioning aruond medoid clustering</a:t>
            </a:r>
          </a:p>
          <a:p>
            <a:pPr eaLnBrk="1" hangingPunct="1"/>
            <a:endParaRPr lang="en-US" altLang="en-US" sz="2400"/>
          </a:p>
          <a:p>
            <a:pPr eaLnBrk="1" hangingPunct="1"/>
            <a:endParaRPr lang="en-US" altLang="en-US"/>
          </a:p>
          <a:p>
            <a:pPr eaLnBrk="1" hangingPunct="1"/>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41D276F1-4770-4652-BF74-028325CD0FA6}"/>
              </a:ext>
            </a:extLst>
          </p:cNvPr>
          <p:cNvSpPr>
            <a:spLocks noGrp="1" noChangeArrowheads="1"/>
          </p:cNvSpPr>
          <p:nvPr>
            <p:ph type="title"/>
          </p:nvPr>
        </p:nvSpPr>
        <p:spPr>
          <a:xfrm>
            <a:off x="0" y="0"/>
            <a:ext cx="9144000" cy="1141413"/>
          </a:xfrm>
          <a:solidFill>
            <a:srgbClr val="0000FF"/>
          </a:solidFill>
        </p:spPr>
        <p:txBody>
          <a:bodyPr/>
          <a:lstStyle/>
          <a:p>
            <a:pPr eaLnBrk="1" hangingPunct="1"/>
            <a:r>
              <a:rPr lang="en-US" altLang="en-US" sz="3600">
                <a:solidFill>
                  <a:schemeClr val="bg1"/>
                </a:solidFill>
              </a:rPr>
              <a:t>Summary</a:t>
            </a:r>
          </a:p>
        </p:txBody>
      </p:sp>
      <p:sp>
        <p:nvSpPr>
          <p:cNvPr id="59395" name="Rectangle 3">
            <a:extLst>
              <a:ext uri="{FF2B5EF4-FFF2-40B4-BE49-F238E27FC236}">
                <a16:creationId xmlns:a16="http://schemas.microsoft.com/office/drawing/2014/main" id="{7E3EFB77-E313-47BA-AEA0-5C4EABBF24A0}"/>
              </a:ext>
            </a:extLst>
          </p:cNvPr>
          <p:cNvSpPr>
            <a:spLocks noGrp="1" noChangeArrowheads="1"/>
          </p:cNvSpPr>
          <p:nvPr>
            <p:ph type="body" idx="1"/>
          </p:nvPr>
        </p:nvSpPr>
        <p:spPr>
          <a:xfrm>
            <a:off x="0" y="1219200"/>
            <a:ext cx="9144000" cy="5638800"/>
          </a:xfrm>
        </p:spPr>
        <p:txBody>
          <a:bodyPr/>
          <a:lstStyle/>
          <a:p>
            <a:pPr eaLnBrk="1" hangingPunct="1"/>
            <a:r>
              <a:rPr lang="en-US" altLang="en-US" sz="2400"/>
              <a:t>Static tree cut: simple, but requires careful choice of height and not suitable for complicated dendrograms with nested clusters. </a:t>
            </a:r>
          </a:p>
          <a:p>
            <a:pPr eaLnBrk="1" hangingPunct="1"/>
            <a:r>
              <a:rPr lang="en-US" altLang="en-US" sz="2400"/>
              <a:t>Dynamic tree cut: Two versions, Tree and Hybrid</a:t>
            </a:r>
          </a:p>
          <a:p>
            <a:pPr eaLnBrk="1" hangingPunct="1"/>
            <a:r>
              <a:rPr lang="en-US" altLang="en-US" sz="2400"/>
              <a:t>Both look at the shape of the branches on the dendrogram, height and size information. Small clusters can be merged with neighboring large clusters</a:t>
            </a:r>
          </a:p>
          <a:p>
            <a:pPr eaLnBrk="1" hangingPunct="1"/>
            <a:r>
              <a:rPr lang="en-US" altLang="en-US" sz="2400"/>
              <a:t>Hybrid combines dendrogram cutting and PAM and retains advantages of both</a:t>
            </a:r>
          </a:p>
          <a:p>
            <a:pPr lvl="1" eaLnBrk="1" hangingPunct="1"/>
            <a:r>
              <a:rPr lang="en-US" altLang="en-US" sz="2000"/>
              <a:t>no need to specify number of cluster</a:t>
            </a:r>
          </a:p>
          <a:p>
            <a:pPr lvl="1" eaLnBrk="1" hangingPunct="1"/>
            <a:r>
              <a:rPr lang="en-US" altLang="en-US" sz="2000"/>
              <a:t>robustness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0D29C3B-57FB-49E8-9328-EC17AE78DD2A}"/>
              </a:ext>
            </a:extLst>
          </p:cNvPr>
          <p:cNvSpPr>
            <a:spLocks noGrp="1" noChangeArrowheads="1"/>
          </p:cNvSpPr>
          <p:nvPr>
            <p:ph type="title"/>
          </p:nvPr>
        </p:nvSpPr>
        <p:spPr>
          <a:xfrm>
            <a:off x="0" y="0"/>
            <a:ext cx="9144000" cy="1141413"/>
          </a:xfrm>
          <a:solidFill>
            <a:srgbClr val="0000FF"/>
          </a:solidFill>
        </p:spPr>
        <p:txBody>
          <a:bodyPr/>
          <a:lstStyle/>
          <a:p>
            <a:pPr eaLnBrk="1" hangingPunct="1"/>
            <a:r>
              <a:rPr lang="en-US" altLang="en-US" sz="3600">
                <a:solidFill>
                  <a:schemeClr val="bg1"/>
                </a:solidFill>
              </a:rPr>
              <a:t>Summary (cont’d)</a:t>
            </a:r>
          </a:p>
        </p:txBody>
      </p:sp>
      <p:sp>
        <p:nvSpPr>
          <p:cNvPr id="60419" name="Rectangle 3">
            <a:extLst>
              <a:ext uri="{FF2B5EF4-FFF2-40B4-BE49-F238E27FC236}">
                <a16:creationId xmlns:a16="http://schemas.microsoft.com/office/drawing/2014/main" id="{FCE4B61B-FE47-4E3F-B14F-8E5836165A2B}"/>
              </a:ext>
            </a:extLst>
          </p:cNvPr>
          <p:cNvSpPr>
            <a:spLocks noGrp="1" noChangeArrowheads="1"/>
          </p:cNvSpPr>
          <p:nvPr>
            <p:ph type="body" idx="1"/>
          </p:nvPr>
        </p:nvSpPr>
        <p:spPr>
          <a:xfrm>
            <a:off x="0" y="1219200"/>
            <a:ext cx="9144000" cy="5638800"/>
          </a:xfrm>
        </p:spPr>
        <p:txBody>
          <a:bodyPr/>
          <a:lstStyle/>
          <a:p>
            <a:pPr eaLnBrk="1" hangingPunct="1"/>
            <a:r>
              <a:rPr lang="en-US" altLang="en-US" sz="2400"/>
              <a:t>Advantages of Dynamic Tree Cut methods over the constant height one:</a:t>
            </a:r>
          </a:p>
          <a:p>
            <a:pPr lvl="1" eaLnBrk="1" hangingPunct="1"/>
            <a:r>
              <a:rPr lang="en-US" altLang="en-US" sz="2400"/>
              <a:t>More flexible: can deal with complicated dendrograms</a:t>
            </a:r>
          </a:p>
          <a:p>
            <a:pPr lvl="1" eaLnBrk="1" hangingPunct="1"/>
            <a:r>
              <a:rPr lang="en-US" altLang="en-US" sz="2400"/>
              <a:t>Better outlier detection (Hybrid best, Tree not as good)</a:t>
            </a:r>
          </a:p>
          <a:p>
            <a:pPr lvl="1" eaLnBrk="1" hangingPunct="1"/>
            <a:r>
              <a:rPr lang="en-US" altLang="en-US" sz="2400"/>
              <a:t>Suitable for automation (Tree possibly somewhat better because of fewer parameter settings)</a:t>
            </a:r>
          </a:p>
          <a:p>
            <a:pPr lvl="1" eaLnBrk="1" hangingPunct="1"/>
            <a:r>
              <a:rPr lang="en-US" altLang="en-US" sz="2400"/>
              <a:t>Less sensitive to small changes in parameters, but user beware: defaults aren’t always appropriate.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781DDD9-C25C-488B-B394-C93C13FFB0E2}"/>
              </a:ext>
            </a:extLst>
          </p:cNvPr>
          <p:cNvSpPr>
            <a:spLocks noGrp="1" noChangeArrowheads="1"/>
          </p:cNvSpPr>
          <p:nvPr>
            <p:ph type="ctrTitle"/>
          </p:nvPr>
        </p:nvSpPr>
        <p:spPr>
          <a:xfrm>
            <a:off x="533400" y="762000"/>
            <a:ext cx="8305800" cy="5715000"/>
          </a:xfrm>
          <a:solidFill>
            <a:schemeClr val="accent1"/>
          </a:solidFill>
        </p:spPr>
        <p:txBody>
          <a:bodyPr/>
          <a:lstStyle/>
          <a:p>
            <a:pPr algn="l" eaLnBrk="1" hangingPunct="1"/>
            <a:r>
              <a:rPr lang="en-US" altLang="en-US" sz="4000"/>
              <a:t>How to visualize networks?</a:t>
            </a:r>
            <a:br>
              <a:rPr lang="en-US" altLang="en-US" sz="4000"/>
            </a:br>
            <a:r>
              <a:rPr lang="en-US" altLang="en-US" sz="4000"/>
              <a:t>Answer: </a:t>
            </a:r>
            <a:br>
              <a:rPr lang="en-US" altLang="en-US" sz="4000"/>
            </a:br>
            <a:r>
              <a:rPr lang="en-US" altLang="en-US" sz="4000"/>
              <a:t>1) Topological overlap matrix plot aka. connectivity plot</a:t>
            </a:r>
            <a:br>
              <a:rPr lang="en-US" altLang="en-US" sz="4000"/>
            </a:br>
            <a:r>
              <a:rPr lang="en-US" altLang="en-US" sz="4000"/>
              <a:t>2) Multidimensional scaling</a:t>
            </a:r>
            <a:br>
              <a:rPr lang="en-US" altLang="en-US" sz="4000"/>
            </a:br>
            <a:r>
              <a:rPr lang="en-US" altLang="en-US" sz="4000"/>
              <a:t>3) heatmaps of modules</a:t>
            </a:r>
            <a:br>
              <a:rPr lang="en-US" altLang="en-US" sz="4000"/>
            </a:br>
            <a:r>
              <a:rPr lang="en-US" altLang="en-US" sz="4000"/>
              <a:t>4) external software: ViSANT,Cytoscape etc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61A6BCB-BD58-4B3A-9875-C4817739C3C4}"/>
              </a:ext>
            </a:extLst>
          </p:cNvPr>
          <p:cNvSpPr>
            <a:spLocks noGrp="1" noChangeArrowheads="1"/>
          </p:cNvSpPr>
          <p:nvPr>
            <p:ph type="title"/>
          </p:nvPr>
        </p:nvSpPr>
        <p:spPr>
          <a:xfrm>
            <a:off x="457200" y="0"/>
            <a:ext cx="8153400" cy="1295400"/>
          </a:xfrm>
        </p:spPr>
        <p:txBody>
          <a:bodyPr/>
          <a:lstStyle/>
          <a:p>
            <a:pPr eaLnBrk="1" hangingPunct="1"/>
            <a:r>
              <a:rPr lang="en-US" altLang="en-US" sz="3600">
                <a:latin typeface="Tahoma" panose="020B0604030504040204" pitchFamily="34" charset="0"/>
              </a:rPr>
              <a:t>Using the topological overlap matrix (TOM) to cluster genes </a:t>
            </a:r>
          </a:p>
        </p:txBody>
      </p:sp>
      <p:sp>
        <p:nvSpPr>
          <p:cNvPr id="62467" name="Rectangle 3">
            <a:extLst>
              <a:ext uri="{FF2B5EF4-FFF2-40B4-BE49-F238E27FC236}">
                <a16:creationId xmlns:a16="http://schemas.microsoft.com/office/drawing/2014/main" id="{7A32C10C-F09E-4133-875C-E4FF4161856E}"/>
              </a:ext>
            </a:extLst>
          </p:cNvPr>
          <p:cNvSpPr>
            <a:spLocks noGrp="1" noChangeArrowheads="1"/>
          </p:cNvSpPr>
          <p:nvPr>
            <p:ph type="body" sz="half" idx="1"/>
          </p:nvPr>
        </p:nvSpPr>
        <p:spPr>
          <a:xfrm>
            <a:off x="228600" y="1295400"/>
            <a:ext cx="8610600" cy="3810000"/>
          </a:xfrm>
        </p:spPr>
        <p:txBody>
          <a:bodyPr/>
          <a:lstStyle/>
          <a:p>
            <a:pPr lvl="1" eaLnBrk="1" hangingPunct="1">
              <a:lnSpc>
                <a:spcPct val="90000"/>
              </a:lnSpc>
            </a:pPr>
            <a:r>
              <a:rPr lang="en-US" altLang="en-US" sz="2000">
                <a:latin typeface="Tahoma" panose="020B0604030504040204" pitchFamily="34" charset="0"/>
              </a:rPr>
              <a:t>Here modules correspond to branches of the dendrogram</a:t>
            </a:r>
          </a:p>
        </p:txBody>
      </p:sp>
      <p:grpSp>
        <p:nvGrpSpPr>
          <p:cNvPr id="62468" name="Group 4">
            <a:extLst>
              <a:ext uri="{FF2B5EF4-FFF2-40B4-BE49-F238E27FC236}">
                <a16:creationId xmlns:a16="http://schemas.microsoft.com/office/drawing/2014/main" id="{77B27217-1FD2-45EE-B981-590F76CD448E}"/>
              </a:ext>
            </a:extLst>
          </p:cNvPr>
          <p:cNvGrpSpPr>
            <a:grpSpLocks/>
          </p:cNvGrpSpPr>
          <p:nvPr/>
        </p:nvGrpSpPr>
        <p:grpSpPr bwMode="auto">
          <a:xfrm>
            <a:off x="3886200" y="3429000"/>
            <a:ext cx="3124200" cy="3346450"/>
            <a:chOff x="1248" y="624"/>
            <a:chExt cx="3072" cy="3068"/>
          </a:xfrm>
        </p:grpSpPr>
        <p:pic>
          <p:nvPicPr>
            <p:cNvPr id="62478" name="Picture 5">
              <a:extLst>
                <a:ext uri="{FF2B5EF4-FFF2-40B4-BE49-F238E27FC236}">
                  <a16:creationId xmlns:a16="http://schemas.microsoft.com/office/drawing/2014/main" id="{CB47E9F6-F4F7-4764-B05F-814AF3A4E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 y="1056"/>
              <a:ext cx="2640" cy="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Picture 6">
              <a:extLst>
                <a:ext uri="{FF2B5EF4-FFF2-40B4-BE49-F238E27FC236}">
                  <a16:creationId xmlns:a16="http://schemas.microsoft.com/office/drawing/2014/main" id="{9DB3D8C8-892E-4414-A568-C4E9D9784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529" t="13779" r="55559" b="17995"/>
            <a:stretch>
              <a:fillRect/>
            </a:stretch>
          </p:blipFill>
          <p:spPr bwMode="auto">
            <a:xfrm>
              <a:off x="1824" y="624"/>
              <a:ext cx="235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80" name="Object 7">
              <a:extLst>
                <a:ext uri="{FF2B5EF4-FFF2-40B4-BE49-F238E27FC236}">
                  <a16:creationId xmlns:a16="http://schemas.microsoft.com/office/drawing/2014/main" id="{3FBC9148-A5CC-46DF-8FA8-2C2CDF8F8220}"/>
                </a:ext>
              </a:extLst>
            </p:cNvPr>
            <p:cNvGraphicFramePr>
              <a:graphicFrameLocks noChangeAspect="1"/>
            </p:cNvGraphicFramePr>
            <p:nvPr/>
          </p:nvGraphicFramePr>
          <p:xfrm>
            <a:off x="1248" y="1200"/>
            <a:ext cx="470" cy="2352"/>
          </p:xfrm>
          <a:graphic>
            <a:graphicData uri="http://schemas.openxmlformats.org/presentationml/2006/ole">
              <mc:AlternateContent xmlns:mc="http://schemas.openxmlformats.org/markup-compatibility/2006">
                <mc:Choice xmlns:v="urn:schemas-microsoft-com:vml" Requires="v">
                  <p:oleObj spid="_x0000_s62485" name="Bitmap Image" r:id="rId6" imgW="746667" imgH="3680779" progId="Paint.Picture">
                    <p:embed/>
                  </p:oleObj>
                </mc:Choice>
                <mc:Fallback>
                  <p:oleObj name="Bitmap Image" r:id="rId6" imgW="746667" imgH="3680779" progId="Paint.Picture">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 y="1200"/>
                          <a:ext cx="470"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2469" name="Text Box 8">
            <a:extLst>
              <a:ext uri="{FF2B5EF4-FFF2-40B4-BE49-F238E27FC236}">
                <a16:creationId xmlns:a16="http://schemas.microsoft.com/office/drawing/2014/main" id="{D4A9057D-1AFB-4E8F-BB82-C22624C8EF09}"/>
              </a:ext>
            </a:extLst>
          </p:cNvPr>
          <p:cNvSpPr txBox="1">
            <a:spLocks noChangeArrowheads="1"/>
          </p:cNvSpPr>
          <p:nvPr/>
        </p:nvSpPr>
        <p:spPr bwMode="auto">
          <a:xfrm>
            <a:off x="4632325" y="2362200"/>
            <a:ext cx="1495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imes New Roman" panose="02020603050405020304" pitchFamily="18" charset="0"/>
              </a:rPr>
              <a:t>TOM plot</a:t>
            </a:r>
          </a:p>
        </p:txBody>
      </p:sp>
      <p:sp>
        <p:nvSpPr>
          <p:cNvPr id="62470" name="Text Box 9">
            <a:extLst>
              <a:ext uri="{FF2B5EF4-FFF2-40B4-BE49-F238E27FC236}">
                <a16:creationId xmlns:a16="http://schemas.microsoft.com/office/drawing/2014/main" id="{E4A0811E-78A1-4A78-81B4-834F3E3E9258}"/>
              </a:ext>
            </a:extLst>
          </p:cNvPr>
          <p:cNvSpPr txBox="1">
            <a:spLocks noChangeArrowheads="1"/>
          </p:cNvSpPr>
          <p:nvPr/>
        </p:nvSpPr>
        <p:spPr bwMode="auto">
          <a:xfrm>
            <a:off x="304800" y="4495800"/>
            <a:ext cx="30400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Hierarchical clustering </a:t>
            </a:r>
          </a:p>
          <a:p>
            <a:pPr eaLnBrk="1" hangingPunct="1"/>
            <a:r>
              <a:rPr lang="en-US" altLang="en-US" sz="2400">
                <a:latin typeface="Times New Roman" panose="02020603050405020304" pitchFamily="18" charset="0"/>
              </a:rPr>
              <a:t>dendrogram</a:t>
            </a:r>
          </a:p>
        </p:txBody>
      </p:sp>
      <p:sp>
        <p:nvSpPr>
          <p:cNvPr id="62471" name="Line 10">
            <a:extLst>
              <a:ext uri="{FF2B5EF4-FFF2-40B4-BE49-F238E27FC236}">
                <a16:creationId xmlns:a16="http://schemas.microsoft.com/office/drawing/2014/main" id="{8C0B733A-0BC4-4567-A4E3-5D2E02E279AA}"/>
              </a:ext>
            </a:extLst>
          </p:cNvPr>
          <p:cNvSpPr>
            <a:spLocks noChangeShapeType="1"/>
          </p:cNvSpPr>
          <p:nvPr/>
        </p:nvSpPr>
        <p:spPr bwMode="auto">
          <a:xfrm>
            <a:off x="3200400" y="4800600"/>
            <a:ext cx="609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2" name="Text Box 11">
            <a:extLst>
              <a:ext uri="{FF2B5EF4-FFF2-40B4-BE49-F238E27FC236}">
                <a16:creationId xmlns:a16="http://schemas.microsoft.com/office/drawing/2014/main" id="{49944467-A4E6-43CD-8646-4756C218C836}"/>
              </a:ext>
            </a:extLst>
          </p:cNvPr>
          <p:cNvSpPr txBox="1">
            <a:spLocks noChangeArrowheads="1"/>
          </p:cNvSpPr>
          <p:nvPr/>
        </p:nvSpPr>
        <p:spPr bwMode="auto">
          <a:xfrm>
            <a:off x="7239000" y="4343400"/>
            <a:ext cx="1731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TOM matrix</a:t>
            </a:r>
          </a:p>
        </p:txBody>
      </p:sp>
      <p:sp>
        <p:nvSpPr>
          <p:cNvPr id="62473" name="Line 12">
            <a:extLst>
              <a:ext uri="{FF2B5EF4-FFF2-40B4-BE49-F238E27FC236}">
                <a16:creationId xmlns:a16="http://schemas.microsoft.com/office/drawing/2014/main" id="{01DAC056-E30D-40AF-B1DE-DEA364204FEE}"/>
              </a:ext>
            </a:extLst>
          </p:cNvPr>
          <p:cNvSpPr>
            <a:spLocks noChangeShapeType="1"/>
          </p:cNvSpPr>
          <p:nvPr/>
        </p:nvSpPr>
        <p:spPr bwMode="auto">
          <a:xfrm flipH="1">
            <a:off x="6096000" y="4572000"/>
            <a:ext cx="11430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4" name="Text Box 13">
            <a:extLst>
              <a:ext uri="{FF2B5EF4-FFF2-40B4-BE49-F238E27FC236}">
                <a16:creationId xmlns:a16="http://schemas.microsoft.com/office/drawing/2014/main" id="{A5FEF91D-FF3C-46F8-A323-E7E69A2AFC57}"/>
              </a:ext>
            </a:extLst>
          </p:cNvPr>
          <p:cNvSpPr txBox="1">
            <a:spLocks noChangeArrowheads="1"/>
          </p:cNvSpPr>
          <p:nvPr/>
        </p:nvSpPr>
        <p:spPr bwMode="auto">
          <a:xfrm>
            <a:off x="7451725" y="5222875"/>
            <a:ext cx="16827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Module:</a:t>
            </a:r>
          </a:p>
          <a:p>
            <a:pPr eaLnBrk="1" hangingPunct="1"/>
            <a:r>
              <a:rPr lang="en-US" altLang="en-US" sz="2400">
                <a:latin typeface="Times New Roman" panose="02020603050405020304" pitchFamily="18" charset="0"/>
              </a:rPr>
              <a:t>Correspond </a:t>
            </a:r>
          </a:p>
          <a:p>
            <a:pPr eaLnBrk="1" hangingPunct="1"/>
            <a:r>
              <a:rPr lang="en-US" altLang="en-US" sz="2400">
                <a:latin typeface="Times New Roman" panose="02020603050405020304" pitchFamily="18" charset="0"/>
              </a:rPr>
              <a:t>to branches</a:t>
            </a:r>
          </a:p>
        </p:txBody>
      </p:sp>
      <p:sp>
        <p:nvSpPr>
          <p:cNvPr id="62475" name="Line 14">
            <a:extLst>
              <a:ext uri="{FF2B5EF4-FFF2-40B4-BE49-F238E27FC236}">
                <a16:creationId xmlns:a16="http://schemas.microsoft.com/office/drawing/2014/main" id="{F88AF7EA-F560-4715-8FFA-47B01C2C2465}"/>
              </a:ext>
            </a:extLst>
          </p:cNvPr>
          <p:cNvSpPr>
            <a:spLocks noChangeShapeType="1"/>
          </p:cNvSpPr>
          <p:nvPr/>
        </p:nvSpPr>
        <p:spPr bwMode="auto">
          <a:xfrm flipH="1">
            <a:off x="6324600" y="5562600"/>
            <a:ext cx="1219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6" name="Line 15">
            <a:extLst>
              <a:ext uri="{FF2B5EF4-FFF2-40B4-BE49-F238E27FC236}">
                <a16:creationId xmlns:a16="http://schemas.microsoft.com/office/drawing/2014/main" id="{892C90BC-EFA6-4B37-9CF8-7AE547F9BB23}"/>
              </a:ext>
            </a:extLst>
          </p:cNvPr>
          <p:cNvSpPr>
            <a:spLocks noChangeShapeType="1"/>
          </p:cNvSpPr>
          <p:nvPr/>
        </p:nvSpPr>
        <p:spPr bwMode="auto">
          <a:xfrm flipH="1" flipV="1">
            <a:off x="6096000" y="4343400"/>
            <a:ext cx="14478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477" name="Text Box 16">
            <a:extLst>
              <a:ext uri="{FF2B5EF4-FFF2-40B4-BE49-F238E27FC236}">
                <a16:creationId xmlns:a16="http://schemas.microsoft.com/office/drawing/2014/main" id="{9B62572E-2874-4FD6-B9D8-83EC105175A9}"/>
              </a:ext>
            </a:extLst>
          </p:cNvPr>
          <p:cNvSpPr txBox="1">
            <a:spLocks noChangeArrowheads="1"/>
          </p:cNvSpPr>
          <p:nvPr/>
        </p:nvSpPr>
        <p:spPr bwMode="auto">
          <a:xfrm>
            <a:off x="228600" y="3581400"/>
            <a:ext cx="3352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Genes correspond to rows and columns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03-01-Marcs-Figure1">
            <a:extLst>
              <a:ext uri="{FF2B5EF4-FFF2-40B4-BE49-F238E27FC236}">
                <a16:creationId xmlns:a16="http://schemas.microsoft.com/office/drawing/2014/main" id="{517A13E5-7D98-4F6C-BF67-B98C6FCFD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866"/>
          <a:stretch>
            <a:fillRect/>
          </a:stretch>
        </p:blipFill>
        <p:spPr bwMode="auto">
          <a:xfrm>
            <a:off x="2895600" y="1401763"/>
            <a:ext cx="62484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3">
            <a:extLst>
              <a:ext uri="{FF2B5EF4-FFF2-40B4-BE49-F238E27FC236}">
                <a16:creationId xmlns:a16="http://schemas.microsoft.com/office/drawing/2014/main" id="{26AF263B-B79F-41DD-A624-AD77BF55D2E4}"/>
              </a:ext>
            </a:extLst>
          </p:cNvPr>
          <p:cNvSpPr txBox="1">
            <a:spLocks noChangeArrowheads="1"/>
          </p:cNvSpPr>
          <p:nvPr/>
        </p:nvSpPr>
        <p:spPr bwMode="auto">
          <a:xfrm>
            <a:off x="1219200" y="982663"/>
            <a:ext cx="7615238"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Topological Overlap Plot	     Gene Functions</a:t>
            </a: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r>
              <a:rPr lang="en-US" altLang="en-US" sz="2400" b="1">
                <a:latin typeface="Tahoma" panose="020B0604030504040204" pitchFamily="34" charset="0"/>
              </a:rPr>
              <a:t>Multi Dimensional Scaling	    Traditional View</a:t>
            </a:r>
            <a:endParaRPr lang="en-US" altLang="en-US" sz="2400" b="1">
              <a:solidFill>
                <a:srgbClr val="FF3300"/>
              </a:solidFill>
              <a:latin typeface="Tahoma" panose="020B0604030504040204" pitchFamily="34" charset="0"/>
            </a:endParaRPr>
          </a:p>
        </p:txBody>
      </p:sp>
      <p:sp>
        <p:nvSpPr>
          <p:cNvPr id="63492" name="Text Box 4">
            <a:extLst>
              <a:ext uri="{FF2B5EF4-FFF2-40B4-BE49-F238E27FC236}">
                <a16:creationId xmlns:a16="http://schemas.microsoft.com/office/drawing/2014/main" id="{42A97385-12B9-4318-A6CF-00F1EACDC14C}"/>
              </a:ext>
            </a:extLst>
          </p:cNvPr>
          <p:cNvSpPr txBox="1">
            <a:spLocks noChangeArrowheads="1"/>
          </p:cNvSpPr>
          <p:nvPr/>
        </p:nvSpPr>
        <p:spPr bwMode="auto">
          <a:xfrm>
            <a:off x="1524000" y="244475"/>
            <a:ext cx="6826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ahoma" panose="020B0604030504040204" pitchFamily="34" charset="0"/>
              </a:rPr>
              <a:t>Different Ways of Depicting Gene Modules</a:t>
            </a:r>
          </a:p>
        </p:txBody>
      </p:sp>
      <p:sp>
        <p:nvSpPr>
          <p:cNvPr id="63493" name="Text Box 5">
            <a:extLst>
              <a:ext uri="{FF2B5EF4-FFF2-40B4-BE49-F238E27FC236}">
                <a16:creationId xmlns:a16="http://schemas.microsoft.com/office/drawing/2014/main" id="{CBE9356A-B66B-4B37-9691-0DD16325F3F2}"/>
              </a:ext>
            </a:extLst>
          </p:cNvPr>
          <p:cNvSpPr txBox="1">
            <a:spLocks noChangeArrowheads="1"/>
          </p:cNvSpPr>
          <p:nvPr/>
        </p:nvSpPr>
        <p:spPr bwMode="auto">
          <a:xfrm>
            <a:off x="7467600" y="3429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63494" name="Text Box 6">
            <a:extLst>
              <a:ext uri="{FF2B5EF4-FFF2-40B4-BE49-F238E27FC236}">
                <a16:creationId xmlns:a16="http://schemas.microsoft.com/office/drawing/2014/main" id="{D116B4EB-5925-4642-8946-FB4C5EAC0AF6}"/>
              </a:ext>
            </a:extLst>
          </p:cNvPr>
          <p:cNvSpPr txBox="1">
            <a:spLocks noChangeArrowheads="1"/>
          </p:cNvSpPr>
          <p:nvPr/>
        </p:nvSpPr>
        <p:spPr bwMode="auto">
          <a:xfrm>
            <a:off x="76200" y="1870075"/>
            <a:ext cx="29448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1) Rows and columns </a:t>
            </a:r>
          </a:p>
          <a:p>
            <a:pPr eaLnBrk="1" hangingPunct="1"/>
            <a:r>
              <a:rPr lang="en-US" altLang="en-US" sz="2000">
                <a:latin typeface="Tahoma" panose="020B0604030504040204" pitchFamily="34" charset="0"/>
              </a:rPr>
              <a:t>correspond to genes</a:t>
            </a:r>
          </a:p>
          <a:p>
            <a:pPr eaLnBrk="1" hangingPunct="1"/>
            <a:r>
              <a:rPr lang="en-US" altLang="en-US" sz="2000">
                <a:latin typeface="Tahoma" panose="020B0604030504040204" pitchFamily="34" charset="0"/>
              </a:rPr>
              <a:t>2) Red boxes along </a:t>
            </a:r>
          </a:p>
          <a:p>
            <a:pPr eaLnBrk="1" hangingPunct="1"/>
            <a:r>
              <a:rPr lang="en-US" altLang="en-US" sz="2000">
                <a:latin typeface="Tahoma" panose="020B0604030504040204" pitchFamily="34" charset="0"/>
              </a:rPr>
              <a:t>diagonal are modules</a:t>
            </a:r>
          </a:p>
          <a:p>
            <a:pPr eaLnBrk="1" hangingPunct="1"/>
            <a:r>
              <a:rPr lang="en-US" altLang="en-US" sz="2000">
                <a:latin typeface="Tahoma" panose="020B0604030504040204" pitchFamily="34" charset="0"/>
              </a:rPr>
              <a:t>3) Color bands=modules</a:t>
            </a:r>
          </a:p>
        </p:txBody>
      </p:sp>
      <p:sp>
        <p:nvSpPr>
          <p:cNvPr id="63495" name="Text Box 7">
            <a:extLst>
              <a:ext uri="{FF2B5EF4-FFF2-40B4-BE49-F238E27FC236}">
                <a16:creationId xmlns:a16="http://schemas.microsoft.com/office/drawing/2014/main" id="{92E3D968-337F-4908-A378-C2D64BF91527}"/>
              </a:ext>
            </a:extLst>
          </p:cNvPr>
          <p:cNvSpPr txBox="1">
            <a:spLocks noChangeArrowheads="1"/>
          </p:cNvSpPr>
          <p:nvPr/>
        </p:nvSpPr>
        <p:spPr bwMode="auto">
          <a:xfrm>
            <a:off x="76200" y="5334000"/>
            <a:ext cx="34528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Idea:</a:t>
            </a:r>
          </a:p>
          <a:p>
            <a:pPr eaLnBrk="1" hangingPunct="1"/>
            <a:r>
              <a:rPr lang="en-US" altLang="en-US" sz="2000">
                <a:latin typeface="Tahoma" panose="020B0604030504040204" pitchFamily="34" charset="0"/>
              </a:rPr>
              <a:t>Use network distance in MDS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560DD1B-3BC1-4059-B260-18371D041BB2}"/>
              </a:ext>
            </a:extLst>
          </p:cNvPr>
          <p:cNvSpPr>
            <a:spLocks noGrp="1" noChangeArrowheads="1"/>
          </p:cNvSpPr>
          <p:nvPr>
            <p:ph type="title"/>
          </p:nvPr>
        </p:nvSpPr>
        <p:spPr>
          <a:xfrm>
            <a:off x="457200" y="274638"/>
            <a:ext cx="8229600" cy="715962"/>
          </a:xfrm>
        </p:spPr>
        <p:txBody>
          <a:bodyPr/>
          <a:lstStyle/>
          <a:p>
            <a:pPr eaLnBrk="1" hangingPunct="1"/>
            <a:r>
              <a:rPr lang="en-US" altLang="en-US" sz="4000"/>
              <a:t>Contents</a:t>
            </a:r>
          </a:p>
        </p:txBody>
      </p:sp>
      <p:sp>
        <p:nvSpPr>
          <p:cNvPr id="18435" name="Rectangle 3">
            <a:extLst>
              <a:ext uri="{FF2B5EF4-FFF2-40B4-BE49-F238E27FC236}">
                <a16:creationId xmlns:a16="http://schemas.microsoft.com/office/drawing/2014/main" id="{BE04B83F-A408-4F16-9B4F-9E7D2B35C41E}"/>
              </a:ext>
            </a:extLst>
          </p:cNvPr>
          <p:cNvSpPr>
            <a:spLocks noGrp="1" noChangeArrowheads="1"/>
          </p:cNvSpPr>
          <p:nvPr>
            <p:ph type="body" idx="1"/>
          </p:nvPr>
        </p:nvSpPr>
        <p:spPr>
          <a:xfrm>
            <a:off x="381000" y="990600"/>
            <a:ext cx="8458200" cy="5562600"/>
          </a:xfrm>
        </p:spPr>
        <p:txBody>
          <a:bodyPr/>
          <a:lstStyle/>
          <a:p>
            <a:pPr eaLnBrk="1" hangingPunct="1"/>
            <a:r>
              <a:rPr lang="en-US" altLang="en-US" sz="2800"/>
              <a:t>How to construct a weighted gene co-expression network?</a:t>
            </a:r>
          </a:p>
          <a:p>
            <a:pPr eaLnBrk="1" hangingPunct="1"/>
            <a:r>
              <a:rPr lang="en-US" altLang="en-US" sz="2800"/>
              <a:t>Why use soft thresholding?</a:t>
            </a:r>
          </a:p>
          <a:p>
            <a:pPr eaLnBrk="1" hangingPunct="1"/>
            <a:r>
              <a:rPr lang="en-US" altLang="en-US" sz="2800"/>
              <a:t>How to detect network modules?</a:t>
            </a:r>
          </a:p>
          <a:p>
            <a:pPr eaLnBrk="1" hangingPunct="1"/>
            <a:r>
              <a:rPr lang="en-US" altLang="en-US" sz="2800"/>
              <a:t>How to relate modules to an external clinical trait?</a:t>
            </a:r>
          </a:p>
          <a:p>
            <a:pPr eaLnBrk="1" hangingPunct="1"/>
            <a:r>
              <a:rPr lang="en-US" altLang="en-US" sz="2800"/>
              <a:t>What is intramodular connectivity?</a:t>
            </a:r>
          </a:p>
          <a:p>
            <a:pPr eaLnBrk="1" hangingPunct="1"/>
            <a:r>
              <a:rPr lang="en-US" altLang="en-US" sz="2800"/>
              <a:t>How to use networks for gene screening?</a:t>
            </a:r>
          </a:p>
          <a:p>
            <a:pPr eaLnBrk="1" hangingPunct="1"/>
            <a:r>
              <a:rPr lang="en-US" altLang="en-US" sz="2800"/>
              <a:t>How to integrate networks with genetic marker data?</a:t>
            </a:r>
          </a:p>
          <a:p>
            <a:pPr eaLnBrk="1" hangingPunct="1"/>
            <a:r>
              <a:rPr lang="en-US" altLang="en-US" sz="2800"/>
              <a:t>What is weighted gene co-expression network analysis (WGCNA)?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C2F6531-B613-4EBD-B9CB-4158A7B4BF09}"/>
              </a:ext>
            </a:extLst>
          </p:cNvPr>
          <p:cNvSpPr>
            <a:spLocks noGrp="1" noChangeArrowheads="1"/>
          </p:cNvSpPr>
          <p:nvPr>
            <p:ph type="title"/>
          </p:nvPr>
        </p:nvSpPr>
        <p:spPr>
          <a:xfrm>
            <a:off x="685800" y="0"/>
            <a:ext cx="7772400" cy="762000"/>
          </a:xfrm>
        </p:spPr>
        <p:txBody>
          <a:bodyPr/>
          <a:lstStyle/>
          <a:p>
            <a:pPr eaLnBrk="1" hangingPunct="1"/>
            <a:r>
              <a:rPr lang="en-US" altLang="en-US"/>
              <a:t>Heatmap view of module</a:t>
            </a:r>
          </a:p>
        </p:txBody>
      </p:sp>
      <p:pic>
        <p:nvPicPr>
          <p:cNvPr id="64515" name="Picture 3" descr="dChipe133aUniq63GBM_4000mvgenes_imgExprBands">
            <a:extLst>
              <a:ext uri="{FF2B5EF4-FFF2-40B4-BE49-F238E27FC236}">
                <a16:creationId xmlns:a16="http://schemas.microsoft.com/office/drawing/2014/main" id="{E97E36EA-A096-43E4-9BBB-112FC518C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4">
            <a:extLst>
              <a:ext uri="{FF2B5EF4-FFF2-40B4-BE49-F238E27FC236}">
                <a16:creationId xmlns:a16="http://schemas.microsoft.com/office/drawing/2014/main" id="{02D849EC-BAEE-4BB4-8AFB-86D44CD882F7}"/>
              </a:ext>
            </a:extLst>
          </p:cNvPr>
          <p:cNvSpPr txBox="1">
            <a:spLocks noChangeArrowheads="1"/>
          </p:cNvSpPr>
          <p:nvPr/>
        </p:nvSpPr>
        <p:spPr bwMode="auto">
          <a:xfrm>
            <a:off x="381000" y="2514600"/>
            <a:ext cx="27797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Rows=Genes </a:t>
            </a:r>
          </a:p>
          <a:p>
            <a:pPr eaLnBrk="1" hangingPunct="1"/>
            <a:r>
              <a:rPr lang="en-US" altLang="en-US" sz="2400">
                <a:latin typeface="Times New Roman" panose="02020603050405020304" pitchFamily="18" charset="0"/>
              </a:rPr>
              <a:t>Color band indicates </a:t>
            </a:r>
          </a:p>
          <a:p>
            <a:pPr eaLnBrk="1" hangingPunct="1"/>
            <a:r>
              <a:rPr lang="en-US" altLang="en-US" sz="2400">
                <a:latin typeface="Times New Roman" panose="02020603050405020304" pitchFamily="18" charset="0"/>
              </a:rPr>
              <a:t>module membership</a:t>
            </a:r>
          </a:p>
        </p:txBody>
      </p:sp>
      <p:sp>
        <p:nvSpPr>
          <p:cNvPr id="64517" name="Text Box 5">
            <a:extLst>
              <a:ext uri="{FF2B5EF4-FFF2-40B4-BE49-F238E27FC236}">
                <a16:creationId xmlns:a16="http://schemas.microsoft.com/office/drawing/2014/main" id="{9086C4C0-A1DB-4C0E-B640-7D8BD02B5B37}"/>
              </a:ext>
            </a:extLst>
          </p:cNvPr>
          <p:cNvSpPr txBox="1">
            <a:spLocks noChangeArrowheads="1"/>
          </p:cNvSpPr>
          <p:nvPr/>
        </p:nvSpPr>
        <p:spPr bwMode="auto">
          <a:xfrm>
            <a:off x="3505200" y="990600"/>
            <a:ext cx="328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Columns= tissue samples</a:t>
            </a:r>
          </a:p>
        </p:txBody>
      </p:sp>
      <p:sp>
        <p:nvSpPr>
          <p:cNvPr id="64518" name="Text Box 6">
            <a:extLst>
              <a:ext uri="{FF2B5EF4-FFF2-40B4-BE49-F238E27FC236}">
                <a16:creationId xmlns:a16="http://schemas.microsoft.com/office/drawing/2014/main" id="{6A010267-44BE-4BD5-BCAB-B8A0B1E963BD}"/>
              </a:ext>
            </a:extLst>
          </p:cNvPr>
          <p:cNvSpPr txBox="1">
            <a:spLocks noChangeArrowheads="1"/>
          </p:cNvSpPr>
          <p:nvPr/>
        </p:nvSpPr>
        <p:spPr bwMode="auto">
          <a:xfrm>
            <a:off x="2667000" y="5715000"/>
            <a:ext cx="5921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Message: characteristic vertical bands indicate </a:t>
            </a:r>
          </a:p>
          <a:p>
            <a:pPr eaLnBrk="1" hangingPunct="1"/>
            <a:r>
              <a:rPr lang="en-US" altLang="en-US" sz="2400">
                <a:latin typeface="Times New Roman" panose="02020603050405020304" pitchFamily="18" charset="0"/>
              </a:rPr>
              <a:t>tight co-expression of module genes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F3C1CC3-1A40-4BA8-B091-DBBEFB59718C}"/>
              </a:ext>
            </a:extLst>
          </p:cNvPr>
          <p:cNvSpPr>
            <a:spLocks noGrp="1" noChangeArrowheads="1"/>
          </p:cNvSpPr>
          <p:nvPr>
            <p:ph type="ctrTitle"/>
          </p:nvPr>
        </p:nvSpPr>
        <p:spPr>
          <a:xfrm>
            <a:off x="304800" y="533400"/>
            <a:ext cx="8610600" cy="6172200"/>
          </a:xfrm>
          <a:solidFill>
            <a:schemeClr val="accent1"/>
          </a:solidFill>
        </p:spPr>
        <p:txBody>
          <a:bodyPr/>
          <a:lstStyle/>
          <a:p>
            <a:pPr algn="l" eaLnBrk="1" hangingPunct="1"/>
            <a:r>
              <a:rPr lang="en-US" altLang="en-US" sz="4000"/>
              <a:t>Question: How does one summarize the expression profiles in a module?</a:t>
            </a:r>
            <a:br>
              <a:rPr lang="en-US" altLang="en-US" sz="4000"/>
            </a:br>
            <a:br>
              <a:rPr lang="en-US" altLang="en-US" sz="4000"/>
            </a:br>
            <a:r>
              <a:rPr lang="en-US" altLang="en-US" sz="4000"/>
              <a:t>Answer: This has been solved.</a:t>
            </a:r>
            <a:br>
              <a:rPr lang="en-US" altLang="en-US" sz="4000"/>
            </a:br>
            <a:r>
              <a:rPr lang="en-US" altLang="en-US" sz="4000" u="sng"/>
              <a:t>Math answer</a:t>
            </a:r>
            <a:r>
              <a:rPr lang="en-US" altLang="en-US" sz="4000"/>
              <a:t>: module eigengene</a:t>
            </a:r>
            <a:br>
              <a:rPr lang="en-US" altLang="en-US" sz="4000"/>
            </a:br>
            <a:r>
              <a:rPr lang="en-US" altLang="en-US" sz="4000"/>
              <a:t>= first principal component</a:t>
            </a:r>
            <a:br>
              <a:rPr lang="en-US" altLang="en-US" sz="4000"/>
            </a:br>
            <a:r>
              <a:rPr lang="en-US" altLang="en-US" sz="4000" u="sng"/>
              <a:t>Network answer</a:t>
            </a:r>
            <a:r>
              <a:rPr lang="en-US" altLang="en-US" sz="4000"/>
              <a:t>: the most highly connected intramodular hub gene</a:t>
            </a:r>
            <a:br>
              <a:rPr lang="en-US" altLang="en-US" sz="4000"/>
            </a:br>
            <a:br>
              <a:rPr lang="en-US" altLang="en-US" sz="4000"/>
            </a:br>
            <a:r>
              <a:rPr lang="en-US" altLang="en-US" sz="4000"/>
              <a:t>Both turn out to be equivalent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a:extLst>
              <a:ext uri="{FF2B5EF4-FFF2-40B4-BE49-F238E27FC236}">
                <a16:creationId xmlns:a16="http://schemas.microsoft.com/office/drawing/2014/main" id="{AF5F811E-7EB1-4F21-A4C5-FEDA0970083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09600" y="1524000"/>
            <a:ext cx="8001000" cy="2286000"/>
          </a:xfrm>
          <a:noFill/>
        </p:spPr>
      </p:pic>
      <p:pic>
        <p:nvPicPr>
          <p:cNvPr id="66563" name="Picture 3">
            <a:extLst>
              <a:ext uri="{FF2B5EF4-FFF2-40B4-BE49-F238E27FC236}">
                <a16:creationId xmlns:a16="http://schemas.microsoft.com/office/drawing/2014/main" id="{7F7A2BF0-2D59-474C-AD59-9AB94B6BA4B7}"/>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28600" y="3657600"/>
            <a:ext cx="8763000" cy="3048000"/>
          </a:xfrm>
          <a:noFill/>
        </p:spPr>
      </p:pic>
      <p:sp>
        <p:nvSpPr>
          <p:cNvPr id="66564" name="Rectangle 4">
            <a:extLst>
              <a:ext uri="{FF2B5EF4-FFF2-40B4-BE49-F238E27FC236}">
                <a16:creationId xmlns:a16="http://schemas.microsoft.com/office/drawing/2014/main" id="{2B2EE62B-FE66-4146-AF27-6D69BD1464FD}"/>
              </a:ext>
            </a:extLst>
          </p:cNvPr>
          <p:cNvSpPr>
            <a:spLocks noChangeArrowheads="1"/>
          </p:cNvSpPr>
          <p:nvPr/>
        </p:nvSpPr>
        <p:spPr bwMode="auto">
          <a:xfrm>
            <a:off x="304800" y="152400"/>
            <a:ext cx="8229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3600">
                <a:solidFill>
                  <a:schemeClr val="tx2"/>
                </a:solidFill>
                <a:latin typeface="Tahoma" panose="020B0604030504040204" pitchFamily="34" charset="0"/>
              </a:rPr>
              <a:t>Module Eigengene= measure of over-expression=average redness</a:t>
            </a:r>
          </a:p>
        </p:txBody>
      </p:sp>
      <p:sp>
        <p:nvSpPr>
          <p:cNvPr id="66565" name="Text Box 5">
            <a:extLst>
              <a:ext uri="{FF2B5EF4-FFF2-40B4-BE49-F238E27FC236}">
                <a16:creationId xmlns:a16="http://schemas.microsoft.com/office/drawing/2014/main" id="{F4F92296-68D3-4AB8-95A8-0250B14AA0C6}"/>
              </a:ext>
            </a:extLst>
          </p:cNvPr>
          <p:cNvSpPr txBox="1">
            <a:spLocks noChangeArrowheads="1"/>
          </p:cNvSpPr>
          <p:nvPr/>
        </p:nvSpPr>
        <p:spPr bwMode="auto">
          <a:xfrm>
            <a:off x="3962400" y="1143000"/>
            <a:ext cx="500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Rows,=genes, Columns=microarray</a:t>
            </a:r>
          </a:p>
        </p:txBody>
      </p:sp>
      <p:sp>
        <p:nvSpPr>
          <p:cNvPr id="66566" name="Text Box 6">
            <a:extLst>
              <a:ext uri="{FF2B5EF4-FFF2-40B4-BE49-F238E27FC236}">
                <a16:creationId xmlns:a16="http://schemas.microsoft.com/office/drawing/2014/main" id="{973B7AD7-12A9-496F-9B21-759D443DC185}"/>
              </a:ext>
            </a:extLst>
          </p:cNvPr>
          <p:cNvSpPr txBox="1">
            <a:spLocks noChangeArrowheads="1"/>
          </p:cNvSpPr>
          <p:nvPr/>
        </p:nvSpPr>
        <p:spPr bwMode="auto">
          <a:xfrm>
            <a:off x="2098675" y="3802063"/>
            <a:ext cx="6457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The brown module eigengenes across samples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887F4BC5-B1AD-44E4-855C-9832FC32118E}"/>
              </a:ext>
            </a:extLst>
          </p:cNvPr>
          <p:cNvSpPr>
            <a:spLocks noGrp="1" noChangeArrowheads="1"/>
          </p:cNvSpPr>
          <p:nvPr>
            <p:ph type="title"/>
          </p:nvPr>
        </p:nvSpPr>
        <p:spPr>
          <a:xfrm>
            <a:off x="457200" y="304800"/>
            <a:ext cx="8382000" cy="1143000"/>
          </a:xfrm>
        </p:spPr>
        <p:txBody>
          <a:bodyPr/>
          <a:lstStyle/>
          <a:p>
            <a:pPr eaLnBrk="1" hangingPunct="1"/>
            <a:r>
              <a:rPr lang="en-US" altLang="en-US" sz="3200">
                <a:latin typeface="Tahoma" panose="020B0604030504040204" pitchFamily="34" charset="0"/>
              </a:rPr>
              <a:t>Using the singular value decomposition to define (module) eigengenes</a:t>
            </a:r>
          </a:p>
        </p:txBody>
      </p:sp>
      <p:graphicFrame>
        <p:nvGraphicFramePr>
          <p:cNvPr id="67587" name="Object 3">
            <a:extLst>
              <a:ext uri="{FF2B5EF4-FFF2-40B4-BE49-F238E27FC236}">
                <a16:creationId xmlns:a16="http://schemas.microsoft.com/office/drawing/2014/main" id="{6DF59A3F-A5E4-49AE-887C-4F760B698DA0}"/>
              </a:ext>
            </a:extLst>
          </p:cNvPr>
          <p:cNvGraphicFramePr>
            <a:graphicFrameLocks noChangeAspect="1"/>
          </p:cNvGraphicFramePr>
          <p:nvPr/>
        </p:nvGraphicFramePr>
        <p:xfrm>
          <a:off x="609600" y="1463675"/>
          <a:ext cx="7280275" cy="5394325"/>
        </p:xfrm>
        <a:graphic>
          <a:graphicData uri="http://schemas.openxmlformats.org/presentationml/2006/ole">
            <mc:AlternateContent xmlns:mc="http://schemas.openxmlformats.org/markup-compatibility/2006">
              <mc:Choice xmlns:v="urn:schemas-microsoft-com:vml" Requires="v">
                <p:oleObj spid="_x0000_s67592" name="Equation" r:id="rId4" imgW="2844800" imgH="2108200" progId="Equation.DSMT4">
                  <p:embed/>
                </p:oleObj>
              </mc:Choice>
              <mc:Fallback>
                <p:oleObj name="Equation" r:id="rId4" imgW="2844800" imgH="2108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463675"/>
                        <a:ext cx="7280275" cy="539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17BD4E63-B315-4255-B5AA-938706F8EDAB}"/>
              </a:ext>
            </a:extLst>
          </p:cNvPr>
          <p:cNvSpPr>
            <a:spLocks noGrp="1" noChangeArrowheads="1"/>
          </p:cNvSpPr>
          <p:nvPr>
            <p:ph type="title"/>
          </p:nvPr>
        </p:nvSpPr>
        <p:spPr/>
        <p:txBody>
          <a:bodyPr/>
          <a:lstStyle/>
          <a:p>
            <a:pPr eaLnBrk="1" hangingPunct="1"/>
            <a:r>
              <a:rPr lang="en-US" altLang="en-US" sz="4000"/>
              <a:t>Module eigengenes are very useful</a:t>
            </a:r>
          </a:p>
        </p:txBody>
      </p:sp>
      <p:sp>
        <p:nvSpPr>
          <p:cNvPr id="68611" name="Rectangle 6">
            <a:extLst>
              <a:ext uri="{FF2B5EF4-FFF2-40B4-BE49-F238E27FC236}">
                <a16:creationId xmlns:a16="http://schemas.microsoft.com/office/drawing/2014/main" id="{A9BEAB98-2270-49E8-8282-61FA06C6DA2E}"/>
              </a:ext>
            </a:extLst>
          </p:cNvPr>
          <p:cNvSpPr>
            <a:spLocks noGrp="1" noChangeArrowheads="1"/>
          </p:cNvSpPr>
          <p:nvPr>
            <p:ph type="body" idx="1"/>
          </p:nvPr>
        </p:nvSpPr>
        <p:spPr>
          <a:xfrm>
            <a:off x="533400" y="1447800"/>
            <a:ext cx="8229600" cy="4525963"/>
          </a:xfrm>
        </p:spPr>
        <p:txBody>
          <a:bodyPr/>
          <a:lstStyle/>
          <a:p>
            <a:pPr eaLnBrk="1" hangingPunct="1"/>
            <a:r>
              <a:rPr lang="en-US" altLang="en-US" sz="2800"/>
              <a:t>1) They allow one to relate modules to each other</a:t>
            </a:r>
          </a:p>
          <a:p>
            <a:pPr lvl="1" eaLnBrk="1" hangingPunct="1"/>
            <a:r>
              <a:rPr lang="en-US" altLang="en-US" sz="2400"/>
              <a:t>Allows one to determine whether modules should be merged</a:t>
            </a:r>
          </a:p>
          <a:p>
            <a:pPr lvl="1" eaLnBrk="1" hangingPunct="1"/>
            <a:r>
              <a:rPr lang="en-US" altLang="en-US" sz="2400"/>
              <a:t>Or to define eigengene networks</a:t>
            </a:r>
          </a:p>
          <a:p>
            <a:pPr eaLnBrk="1" hangingPunct="1"/>
            <a:r>
              <a:rPr lang="en-US" altLang="en-US" sz="2800"/>
              <a:t>2) They allow one to relate modules to clinical traits and SNPs</a:t>
            </a:r>
          </a:p>
          <a:p>
            <a:pPr lvl="1" eaLnBrk="1" hangingPunct="1"/>
            <a:r>
              <a:rPr lang="en-US" altLang="en-US" sz="2400"/>
              <a:t>-&gt; avoids multiple comparison problem</a:t>
            </a:r>
          </a:p>
          <a:p>
            <a:pPr eaLnBrk="1" hangingPunct="1"/>
            <a:r>
              <a:rPr lang="en-US" altLang="en-US" sz="2800"/>
              <a:t>3) They allow one to define a measure of module membership: kME=cor(x,ME)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80EB1A8-AE45-4340-B9E3-012A65F72698}"/>
              </a:ext>
            </a:extLst>
          </p:cNvPr>
          <p:cNvSpPr>
            <a:spLocks noGrp="1" noChangeArrowheads="1"/>
          </p:cNvSpPr>
          <p:nvPr>
            <p:ph type="title"/>
          </p:nvPr>
        </p:nvSpPr>
        <p:spPr>
          <a:xfrm>
            <a:off x="457200" y="228600"/>
            <a:ext cx="8229600" cy="639763"/>
          </a:xfrm>
        </p:spPr>
        <p:txBody>
          <a:bodyPr/>
          <a:lstStyle/>
          <a:p>
            <a:pPr eaLnBrk="1" hangingPunct="1"/>
            <a:r>
              <a:rPr lang="en-US" altLang="en-US" sz="3200"/>
              <a:t>Eigengenes correlated with lipid traits and a disease related SNP </a:t>
            </a:r>
            <a:r>
              <a:rPr lang="en-US" altLang="en-US" sz="1600"/>
              <a:t>Plaisier, Pajukanta 2009 Plos Genet</a:t>
            </a:r>
          </a:p>
        </p:txBody>
      </p:sp>
      <p:pic>
        <p:nvPicPr>
          <p:cNvPr id="69635" name="Picture 3" descr="MEtable">
            <a:extLst>
              <a:ext uri="{FF2B5EF4-FFF2-40B4-BE49-F238E27FC236}">
                <a16:creationId xmlns:a16="http://schemas.microsoft.com/office/drawing/2014/main" id="{564EA336-61E1-46F3-AD60-A77D59B33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12838"/>
            <a:ext cx="807720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 Box 4">
            <a:extLst>
              <a:ext uri="{FF2B5EF4-FFF2-40B4-BE49-F238E27FC236}">
                <a16:creationId xmlns:a16="http://schemas.microsoft.com/office/drawing/2014/main" id="{FCFF882A-46A5-4F78-A80F-B6CE682E905F}"/>
              </a:ext>
            </a:extLst>
          </p:cNvPr>
          <p:cNvSpPr txBox="1">
            <a:spLocks noChangeArrowheads="1"/>
          </p:cNvSpPr>
          <p:nvPr/>
        </p:nvSpPr>
        <p:spPr bwMode="auto">
          <a:xfrm>
            <a:off x="6629400" y="1143000"/>
            <a:ext cx="65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SNP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a:extLst>
              <a:ext uri="{FF2B5EF4-FFF2-40B4-BE49-F238E27FC236}">
                <a16:creationId xmlns:a16="http://schemas.microsoft.com/office/drawing/2014/main" id="{53DA3168-C3B4-445B-AB23-69F252A74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74700"/>
            <a:ext cx="6096000" cy="608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3">
            <a:extLst>
              <a:ext uri="{FF2B5EF4-FFF2-40B4-BE49-F238E27FC236}">
                <a16:creationId xmlns:a16="http://schemas.microsoft.com/office/drawing/2014/main" id="{DB8B24DD-5AD3-4ED7-B4D3-A022BAC6B315}"/>
              </a:ext>
            </a:extLst>
          </p:cNvPr>
          <p:cNvSpPr txBox="1">
            <a:spLocks noChangeArrowheads="1"/>
          </p:cNvSpPr>
          <p:nvPr/>
        </p:nvSpPr>
        <p:spPr bwMode="auto">
          <a:xfrm>
            <a:off x="161925" y="152400"/>
            <a:ext cx="89820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Module eigengenes can be used to determine whether 2 modules</a:t>
            </a:r>
          </a:p>
          <a:p>
            <a:pPr eaLnBrk="1" hangingPunct="1"/>
            <a:r>
              <a:rPr lang="en-US" altLang="en-US" sz="2400">
                <a:latin typeface="Tahoma" panose="020B0604030504040204" pitchFamily="34" charset="0"/>
              </a:rPr>
              <a:t>are correlated. If correlation of MEs is high-&gt; consider merging.</a:t>
            </a:r>
          </a:p>
        </p:txBody>
      </p:sp>
      <p:sp>
        <p:nvSpPr>
          <p:cNvPr id="70660" name="Text Box 5">
            <a:extLst>
              <a:ext uri="{FF2B5EF4-FFF2-40B4-BE49-F238E27FC236}">
                <a16:creationId xmlns:a16="http://schemas.microsoft.com/office/drawing/2014/main" id="{F6DED647-5CDE-470A-B51D-CEB5E44BAE7A}"/>
              </a:ext>
            </a:extLst>
          </p:cNvPr>
          <p:cNvSpPr txBox="1">
            <a:spLocks noChangeArrowheads="1"/>
          </p:cNvSpPr>
          <p:nvPr/>
        </p:nvSpPr>
        <p:spPr bwMode="auto">
          <a:xfrm>
            <a:off x="6553200" y="2819400"/>
            <a:ext cx="22098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Eigengene networks </a:t>
            </a:r>
          </a:p>
          <a:p>
            <a:pPr eaLnBrk="1" hangingPunct="1"/>
            <a:r>
              <a:rPr lang="en-US" altLang="en-US"/>
              <a:t>Langfelder, Horvath (2007) BMC Systems Biology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62B758B9-27C2-4510-85CD-760603306C9C}"/>
              </a:ext>
            </a:extLst>
          </p:cNvPr>
          <p:cNvSpPr>
            <a:spLocks noGrp="1" noChangeArrowheads="1"/>
          </p:cNvSpPr>
          <p:nvPr>
            <p:ph type="title"/>
          </p:nvPr>
        </p:nvSpPr>
        <p:spPr>
          <a:xfrm>
            <a:off x="609600" y="381000"/>
            <a:ext cx="8229600" cy="1143000"/>
          </a:xfrm>
        </p:spPr>
        <p:txBody>
          <a:bodyPr/>
          <a:lstStyle/>
          <a:p>
            <a:pPr eaLnBrk="1" hangingPunct="1"/>
            <a:r>
              <a:rPr lang="en-US" altLang="en-US" sz="4000">
                <a:solidFill>
                  <a:schemeClr val="tx1"/>
                </a:solidFill>
              </a:rPr>
              <a:t>Module detection </a:t>
            </a:r>
            <a:br>
              <a:rPr lang="en-US" altLang="en-US" sz="4000">
                <a:solidFill>
                  <a:schemeClr val="tx1"/>
                </a:solidFill>
              </a:rPr>
            </a:br>
            <a:r>
              <a:rPr lang="en-US" altLang="en-US" sz="4000">
                <a:solidFill>
                  <a:schemeClr val="tx1"/>
                </a:solidFill>
              </a:rPr>
              <a:t>in very large data sets</a:t>
            </a:r>
          </a:p>
        </p:txBody>
      </p:sp>
      <p:sp>
        <p:nvSpPr>
          <p:cNvPr id="71683" name="Rectangle 6">
            <a:extLst>
              <a:ext uri="{FF2B5EF4-FFF2-40B4-BE49-F238E27FC236}">
                <a16:creationId xmlns:a16="http://schemas.microsoft.com/office/drawing/2014/main" id="{75D0AF5A-5449-4151-AC30-E497A6BA0F71}"/>
              </a:ext>
            </a:extLst>
          </p:cNvPr>
          <p:cNvSpPr>
            <a:spLocks noGrp="1" noChangeArrowheads="1"/>
          </p:cNvSpPr>
          <p:nvPr>
            <p:ph type="body" idx="1"/>
          </p:nvPr>
        </p:nvSpPr>
        <p:spPr>
          <a:xfrm>
            <a:off x="685800" y="1752600"/>
            <a:ext cx="8153400" cy="4876800"/>
          </a:xfrm>
        </p:spPr>
        <p:txBody>
          <a:bodyPr/>
          <a:lstStyle/>
          <a:p>
            <a:pPr marL="609600" indent="-609600" eaLnBrk="1" hangingPunct="1">
              <a:buFontTx/>
              <a:buNone/>
            </a:pPr>
            <a:r>
              <a:rPr lang="en-US" altLang="en-US" sz="2800"/>
              <a:t>R function </a:t>
            </a:r>
            <a:r>
              <a:rPr lang="en-US" altLang="en-US" sz="2800">
                <a:latin typeface="Courier New" panose="02070309020205020404" pitchFamily="49" charset="0"/>
              </a:rPr>
              <a:t>blockwiseModules</a:t>
            </a:r>
            <a:r>
              <a:rPr lang="en-US" altLang="en-US" sz="2800"/>
              <a:t> (in WGCNA library) implements 3 steps:</a:t>
            </a:r>
          </a:p>
          <a:p>
            <a:pPr marL="609600" indent="-609600" eaLnBrk="1" hangingPunct="1">
              <a:buFontTx/>
              <a:buAutoNum type="arabicPeriod"/>
            </a:pPr>
            <a:r>
              <a:rPr lang="en-US" altLang="en-US" sz="2800"/>
              <a:t>Variant of k-means to cluster variables into blocks</a:t>
            </a:r>
          </a:p>
          <a:p>
            <a:pPr marL="609600" indent="-609600" eaLnBrk="1" hangingPunct="1">
              <a:buFontTx/>
              <a:buAutoNum type="arabicPeriod"/>
            </a:pPr>
            <a:r>
              <a:rPr lang="en-US" altLang="en-US" sz="2800"/>
              <a:t>Hierarchical clustering and branch cutting in each block</a:t>
            </a:r>
          </a:p>
          <a:p>
            <a:pPr marL="609600" indent="-609600" eaLnBrk="1" hangingPunct="1">
              <a:buFontTx/>
              <a:buAutoNum type="arabicPeriod"/>
            </a:pPr>
            <a:r>
              <a:rPr lang="en-US" altLang="en-US" sz="2800"/>
              <a:t>Merge modules across blocks (based on correlations between module eigengenes)</a:t>
            </a:r>
          </a:p>
          <a:p>
            <a:pPr marL="609600" indent="-609600" eaLnBrk="1" hangingPunct="1">
              <a:buFontTx/>
              <a:buNone/>
            </a:pPr>
            <a:endParaRPr lang="en-US" altLang="en-US" sz="2800"/>
          </a:p>
          <a:p>
            <a:pPr marL="609600" indent="-609600" eaLnBrk="1" hangingPunct="1">
              <a:buFontTx/>
              <a:buNone/>
            </a:pPr>
            <a:r>
              <a:rPr lang="en-US" altLang="en-US" sz="2800"/>
              <a:t>Works for hundreds of thousands of variables</a:t>
            </a:r>
          </a:p>
          <a:p>
            <a:pPr marL="609600" indent="-609600" eaLnBrk="1" hangingPunct="1">
              <a:buFontTx/>
              <a:buAutoNum type="arabicPeriod"/>
            </a:pPr>
            <a:endParaRPr lang="en-US" altLang="en-US"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DF4AC72-F350-481A-ABEC-46469EFC1DC2}"/>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sz="4000"/>
              <a:t>How to relate modules to external data?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2C9EEFA3-8B6B-452B-9DDC-6CCE12E0BF0F}"/>
              </a:ext>
            </a:extLst>
          </p:cNvPr>
          <p:cNvSpPr>
            <a:spLocks noGrp="1" noChangeArrowheads="1"/>
          </p:cNvSpPr>
          <p:nvPr>
            <p:ph type="title"/>
          </p:nvPr>
        </p:nvSpPr>
        <p:spPr>
          <a:xfrm>
            <a:off x="228600" y="304800"/>
            <a:ext cx="8915400" cy="1524000"/>
          </a:xfrm>
        </p:spPr>
        <p:txBody>
          <a:bodyPr/>
          <a:lstStyle/>
          <a:p>
            <a:pPr eaLnBrk="1" hangingPunct="1"/>
            <a:r>
              <a:rPr lang="en-US" altLang="en-US" sz="3600">
                <a:latin typeface="Tahoma" panose="020B0604030504040204" pitchFamily="34" charset="0"/>
              </a:rPr>
              <a:t>Clinical trait (e.g. case-control status) gives rise to a gene significance measure</a:t>
            </a:r>
            <a:endParaRPr lang="en-US" altLang="en-US"/>
          </a:p>
        </p:txBody>
      </p:sp>
      <p:sp>
        <p:nvSpPr>
          <p:cNvPr id="73731" name="Rectangle 3">
            <a:extLst>
              <a:ext uri="{FF2B5EF4-FFF2-40B4-BE49-F238E27FC236}">
                <a16:creationId xmlns:a16="http://schemas.microsoft.com/office/drawing/2014/main" id="{231F3A04-440D-473B-8A18-AF484DFCC02E}"/>
              </a:ext>
            </a:extLst>
          </p:cNvPr>
          <p:cNvSpPr>
            <a:spLocks noGrp="1" noChangeArrowheads="1"/>
          </p:cNvSpPr>
          <p:nvPr>
            <p:ph type="body" idx="1"/>
          </p:nvPr>
        </p:nvSpPr>
        <p:spPr>
          <a:xfrm>
            <a:off x="228600" y="1828800"/>
            <a:ext cx="8763000" cy="4648200"/>
          </a:xfrm>
        </p:spPr>
        <p:txBody>
          <a:bodyPr/>
          <a:lstStyle/>
          <a:p>
            <a:pPr eaLnBrk="1" hangingPunct="1">
              <a:lnSpc>
                <a:spcPct val="90000"/>
              </a:lnSpc>
            </a:pPr>
            <a:r>
              <a:rPr lang="en-US" altLang="en-US" sz="2800">
                <a:latin typeface="Arial Unicode MS" panose="020B0604020202020204" pitchFamily="34" charset="-128"/>
              </a:rPr>
              <a:t>Abstract definition of a gene significance measure</a:t>
            </a:r>
          </a:p>
          <a:p>
            <a:pPr lvl="1" eaLnBrk="1" hangingPunct="1">
              <a:lnSpc>
                <a:spcPct val="90000"/>
              </a:lnSpc>
            </a:pPr>
            <a:r>
              <a:rPr lang="en-US" altLang="en-US" sz="2400">
                <a:latin typeface="Arial Unicode MS" panose="020B0604020202020204" pitchFamily="34" charset="-128"/>
              </a:rPr>
              <a:t>GS(i) is non-negative, </a:t>
            </a:r>
          </a:p>
          <a:p>
            <a:pPr lvl="1" eaLnBrk="1" hangingPunct="1">
              <a:lnSpc>
                <a:spcPct val="90000"/>
              </a:lnSpc>
            </a:pPr>
            <a:r>
              <a:rPr lang="en-US" altLang="en-US" sz="2400">
                <a:latin typeface="Arial Unicode MS" panose="020B0604020202020204" pitchFamily="34" charset="-128"/>
              </a:rPr>
              <a:t>the bigger, the more *biologically* significant for the i-th gene </a:t>
            </a:r>
          </a:p>
          <a:p>
            <a:pPr eaLnBrk="1" hangingPunct="1">
              <a:lnSpc>
                <a:spcPct val="90000"/>
              </a:lnSpc>
              <a:buFontTx/>
              <a:buNone/>
            </a:pPr>
            <a:r>
              <a:rPr lang="en-US" altLang="en-US" sz="2800" u="sng">
                <a:latin typeface="Arial Unicode MS" panose="020B0604020202020204" pitchFamily="34" charset="-128"/>
              </a:rPr>
              <a:t>Equivalent definitions</a:t>
            </a:r>
          </a:p>
          <a:p>
            <a:pPr eaLnBrk="1" hangingPunct="1">
              <a:lnSpc>
                <a:spcPct val="90000"/>
              </a:lnSpc>
            </a:pPr>
            <a:r>
              <a:rPr lang="en-US" altLang="en-US" sz="2800">
                <a:latin typeface="Arial Unicode MS" panose="020B0604020202020204" pitchFamily="34" charset="-128"/>
              </a:rPr>
              <a:t>GS.ClinicalTrait(i) = |cor(x(i),ClinicalTrait)| where x(i) is the gene expression profile of the i-th gene</a:t>
            </a:r>
          </a:p>
          <a:p>
            <a:pPr eaLnBrk="1" hangingPunct="1">
              <a:lnSpc>
                <a:spcPct val="90000"/>
              </a:lnSpc>
            </a:pPr>
            <a:r>
              <a:rPr lang="en-US" altLang="en-US" sz="2800">
                <a:latin typeface="Arial Unicode MS" panose="020B0604020202020204" pitchFamily="34" charset="-128"/>
              </a:rPr>
              <a:t>GS(i)=|T-test(i)| of differential expression between groups defined by the trait</a:t>
            </a:r>
          </a:p>
          <a:p>
            <a:pPr eaLnBrk="1" hangingPunct="1">
              <a:lnSpc>
                <a:spcPct val="90000"/>
              </a:lnSpc>
            </a:pPr>
            <a:r>
              <a:rPr lang="en-US" altLang="en-US" sz="2800">
                <a:latin typeface="Arial Unicode MS" panose="020B0604020202020204" pitchFamily="34" charset="-128"/>
              </a:rPr>
              <a:t>GS(i)=-log(p-value) </a:t>
            </a:r>
          </a:p>
          <a:p>
            <a:pPr eaLnBrk="1" hangingPunct="1">
              <a:lnSpc>
                <a:spcPct val="90000"/>
              </a:lnSpc>
              <a:buFontTx/>
              <a:buNone/>
            </a:pPr>
            <a:endParaRPr lang="en-US" altLang="en-US" sz="2800">
              <a:latin typeface="Arial Unicode MS" panose="020B060402020202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1E0455A-DB94-4389-AC07-F64A6562022A}"/>
              </a:ext>
            </a:extLst>
          </p:cNvPr>
          <p:cNvSpPr>
            <a:spLocks noGrp="1" noChangeArrowheads="1"/>
          </p:cNvSpPr>
          <p:nvPr>
            <p:ph type="title"/>
          </p:nvPr>
        </p:nvSpPr>
        <p:spPr>
          <a:xfrm>
            <a:off x="0" y="228600"/>
            <a:ext cx="9144000" cy="1371600"/>
          </a:xfrm>
        </p:spPr>
        <p:txBody>
          <a:bodyPr/>
          <a:lstStyle/>
          <a:p>
            <a:pPr eaLnBrk="1" hangingPunct="1"/>
            <a:r>
              <a:rPr lang="en-US" altLang="en-US" sz="3600"/>
              <a:t>Standard differential expression</a:t>
            </a:r>
            <a:br>
              <a:rPr lang="en-US" altLang="en-US" sz="3600"/>
            </a:br>
            <a:r>
              <a:rPr lang="en-US" altLang="en-US" sz="3600"/>
              <a:t>analyses seek to identify individual genes</a:t>
            </a:r>
          </a:p>
        </p:txBody>
      </p:sp>
      <p:sp>
        <p:nvSpPr>
          <p:cNvPr id="19459" name="Rectangle 3">
            <a:extLst>
              <a:ext uri="{FF2B5EF4-FFF2-40B4-BE49-F238E27FC236}">
                <a16:creationId xmlns:a16="http://schemas.microsoft.com/office/drawing/2014/main" id="{FD533EFD-E9AB-404B-BE7C-A557CC13CB16}"/>
              </a:ext>
            </a:extLst>
          </p:cNvPr>
          <p:cNvSpPr>
            <a:spLocks noChangeArrowheads="1"/>
          </p:cNvSpPr>
          <p:nvPr/>
        </p:nvSpPr>
        <p:spPr bwMode="auto">
          <a:xfrm>
            <a:off x="4572000" y="2286000"/>
            <a:ext cx="4038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buFontTx/>
              <a:buChar char="•"/>
            </a:pPr>
            <a:r>
              <a:rPr lang="en-US" altLang="en-US" sz="2800">
                <a:latin typeface="Times New Roman" panose="02020603050405020304" pitchFamily="18" charset="0"/>
              </a:rPr>
              <a:t>Each gene is treated as an individual entity</a:t>
            </a:r>
          </a:p>
          <a:p>
            <a:pPr eaLnBrk="1" hangingPunct="1">
              <a:spcBef>
                <a:spcPct val="20000"/>
              </a:spcBef>
              <a:buFontTx/>
              <a:buChar char="•"/>
            </a:pPr>
            <a:r>
              <a:rPr lang="en-US" altLang="en-US" sz="2800">
                <a:latin typeface="Times New Roman" panose="02020603050405020304" pitchFamily="18" charset="0"/>
              </a:rPr>
              <a:t>Often misses the forest for the trees: </a:t>
            </a:r>
            <a:r>
              <a:rPr lang="en-US" altLang="en-US" sz="2800" u="sng">
                <a:latin typeface="Times New Roman" panose="02020603050405020304" pitchFamily="18" charset="0"/>
              </a:rPr>
              <a:t>Fails to recognize that thousands of genes can be organized into relatively few modules</a:t>
            </a:r>
          </a:p>
        </p:txBody>
      </p:sp>
      <p:grpSp>
        <p:nvGrpSpPr>
          <p:cNvPr id="19460" name="Group 4">
            <a:extLst>
              <a:ext uri="{FF2B5EF4-FFF2-40B4-BE49-F238E27FC236}">
                <a16:creationId xmlns:a16="http://schemas.microsoft.com/office/drawing/2014/main" id="{C5E59060-3CF0-4121-BEAC-E68DA212CEEF}"/>
              </a:ext>
            </a:extLst>
          </p:cNvPr>
          <p:cNvGrpSpPr>
            <a:grpSpLocks/>
          </p:cNvGrpSpPr>
          <p:nvPr/>
        </p:nvGrpSpPr>
        <p:grpSpPr bwMode="auto">
          <a:xfrm>
            <a:off x="457200" y="1752600"/>
            <a:ext cx="3810000" cy="5105400"/>
            <a:chOff x="3120" y="1104"/>
            <a:chExt cx="2400" cy="3216"/>
          </a:xfrm>
        </p:grpSpPr>
        <p:pic>
          <p:nvPicPr>
            <p:cNvPr id="19461" name="Picture 5">
              <a:extLst>
                <a:ext uri="{FF2B5EF4-FFF2-40B4-BE49-F238E27FC236}">
                  <a16:creationId xmlns:a16="http://schemas.microsoft.com/office/drawing/2014/main" id="{7AA6F0D0-D755-45BD-91D1-E112EB100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64" t="39845" r="67323" b="1300"/>
            <a:stretch>
              <a:fillRect/>
            </a:stretch>
          </p:blipFill>
          <p:spPr bwMode="auto">
            <a:xfrm>
              <a:off x="3120" y="1536"/>
              <a:ext cx="2400"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AutoShape 6">
              <a:extLst>
                <a:ext uri="{FF2B5EF4-FFF2-40B4-BE49-F238E27FC236}">
                  <a16:creationId xmlns:a16="http://schemas.microsoft.com/office/drawing/2014/main" id="{419941B9-C738-4804-B00B-FDB68762211D}"/>
                </a:ext>
              </a:extLst>
            </p:cNvPr>
            <p:cNvSpPr>
              <a:spLocks/>
            </p:cNvSpPr>
            <p:nvPr/>
          </p:nvSpPr>
          <p:spPr bwMode="auto">
            <a:xfrm rot="5400000">
              <a:off x="3604" y="968"/>
              <a:ext cx="96" cy="943"/>
            </a:xfrm>
            <a:prstGeom prst="leftBrace">
              <a:avLst>
                <a:gd name="adj1" fmla="val 8185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3" name="AutoShape 7">
              <a:extLst>
                <a:ext uri="{FF2B5EF4-FFF2-40B4-BE49-F238E27FC236}">
                  <a16:creationId xmlns:a16="http://schemas.microsoft.com/office/drawing/2014/main" id="{581678CF-F950-4E30-9146-808D1A734F2D}"/>
                </a:ext>
              </a:extLst>
            </p:cNvPr>
            <p:cNvSpPr>
              <a:spLocks/>
            </p:cNvSpPr>
            <p:nvPr/>
          </p:nvSpPr>
          <p:spPr bwMode="auto">
            <a:xfrm rot="5400000">
              <a:off x="4744" y="792"/>
              <a:ext cx="96" cy="1296"/>
            </a:xfrm>
            <a:prstGeom prst="leftBrace">
              <a:avLst>
                <a:gd name="adj1" fmla="val 112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4" name="Text Box 8">
              <a:extLst>
                <a:ext uri="{FF2B5EF4-FFF2-40B4-BE49-F238E27FC236}">
                  <a16:creationId xmlns:a16="http://schemas.microsoft.com/office/drawing/2014/main" id="{DA321AF0-10C3-4C9C-964C-05FA19E938E0}"/>
                </a:ext>
              </a:extLst>
            </p:cNvPr>
            <p:cNvSpPr txBox="1">
              <a:spLocks noChangeArrowheads="1"/>
            </p:cNvSpPr>
            <p:nvPr/>
          </p:nvSpPr>
          <p:spPr bwMode="auto">
            <a:xfrm>
              <a:off x="3120" y="1104"/>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Control</a:t>
              </a:r>
            </a:p>
          </p:txBody>
        </p:sp>
        <p:sp>
          <p:nvSpPr>
            <p:cNvPr id="19465" name="Text Box 9">
              <a:extLst>
                <a:ext uri="{FF2B5EF4-FFF2-40B4-BE49-F238E27FC236}">
                  <a16:creationId xmlns:a16="http://schemas.microsoft.com/office/drawing/2014/main" id="{0EFEAEE9-B26C-4BE8-9553-9A2C41BE8EF3}"/>
                </a:ext>
              </a:extLst>
            </p:cNvPr>
            <p:cNvSpPr txBox="1">
              <a:spLocks noChangeArrowheads="1"/>
            </p:cNvSpPr>
            <p:nvPr/>
          </p:nvSpPr>
          <p:spPr bwMode="auto">
            <a:xfrm>
              <a:off x="4176" y="1104"/>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Experimental</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CADFFF7-0319-46F5-B313-C8FD3C22324B}"/>
              </a:ext>
            </a:extLst>
          </p:cNvPr>
          <p:cNvSpPr>
            <a:spLocks noGrp="1" noChangeArrowheads="1"/>
          </p:cNvSpPr>
          <p:nvPr>
            <p:ph type="title"/>
          </p:nvPr>
        </p:nvSpPr>
        <p:spPr>
          <a:xfrm>
            <a:off x="304800" y="381000"/>
            <a:ext cx="8610600" cy="1219200"/>
          </a:xfrm>
        </p:spPr>
        <p:txBody>
          <a:bodyPr/>
          <a:lstStyle/>
          <a:p>
            <a:pPr eaLnBrk="1" hangingPunct="1"/>
            <a:r>
              <a:rPr lang="en-US" altLang="en-US" sz="4000">
                <a:latin typeface="Tahoma" panose="020B0604030504040204" pitchFamily="34" charset="0"/>
              </a:rPr>
              <a:t>A SNP marker naturally gives rise to a measure of gene significance</a:t>
            </a:r>
          </a:p>
        </p:txBody>
      </p:sp>
      <p:sp>
        <p:nvSpPr>
          <p:cNvPr id="74755" name="Rectangle 3">
            <a:extLst>
              <a:ext uri="{FF2B5EF4-FFF2-40B4-BE49-F238E27FC236}">
                <a16:creationId xmlns:a16="http://schemas.microsoft.com/office/drawing/2014/main" id="{92EEC6EB-FCE2-493A-904D-41809A9FC66E}"/>
              </a:ext>
            </a:extLst>
          </p:cNvPr>
          <p:cNvSpPr>
            <a:spLocks noGrp="1" noChangeArrowheads="1"/>
          </p:cNvSpPr>
          <p:nvPr>
            <p:ph type="body" idx="1"/>
          </p:nvPr>
        </p:nvSpPr>
        <p:spPr>
          <a:xfrm>
            <a:off x="0" y="3200400"/>
            <a:ext cx="8915400" cy="3429000"/>
          </a:xfrm>
        </p:spPr>
        <p:txBody>
          <a:bodyPr/>
          <a:lstStyle/>
          <a:p>
            <a:pPr eaLnBrk="1" hangingPunct="1"/>
            <a:r>
              <a:rPr lang="en-US" altLang="en-US" sz="2800">
                <a:latin typeface="Tahoma" panose="020B0604030504040204" pitchFamily="34" charset="0"/>
              </a:rPr>
              <a:t>Additive SNP marker coding: AA-&gt;2, AB-&gt;1, BB-&gt;0</a:t>
            </a:r>
          </a:p>
          <a:p>
            <a:pPr eaLnBrk="1" hangingPunct="1"/>
            <a:r>
              <a:rPr lang="en-US" altLang="en-US" sz="2800">
                <a:latin typeface="Tahoma" panose="020B0604030504040204" pitchFamily="34" charset="0"/>
              </a:rPr>
              <a:t>Absolute value of the correlation ensures that this is equivalent to AA-&gt;0, AB-&gt;1, BB-&gt;2</a:t>
            </a:r>
          </a:p>
          <a:p>
            <a:pPr lvl="1" eaLnBrk="1" hangingPunct="1"/>
            <a:r>
              <a:rPr lang="en-US" altLang="en-US" sz="2400">
                <a:latin typeface="Tahoma" panose="020B0604030504040204" pitchFamily="34" charset="0"/>
              </a:rPr>
              <a:t>Dominant or recessive coding may be more appropriate in some situations</a:t>
            </a:r>
          </a:p>
          <a:p>
            <a:pPr lvl="1" eaLnBrk="1" hangingPunct="1"/>
            <a:r>
              <a:rPr lang="en-US" altLang="en-US" sz="2400">
                <a:latin typeface="Tahoma" panose="020B0604030504040204" pitchFamily="34" charset="0"/>
              </a:rPr>
              <a:t>Conceptually related to a LOD score at the SNP marker for the i-th gene expression trait</a:t>
            </a:r>
          </a:p>
          <a:p>
            <a:pPr eaLnBrk="1" hangingPunct="1"/>
            <a:endParaRPr lang="en-US" altLang="en-US" sz="2800"/>
          </a:p>
        </p:txBody>
      </p:sp>
      <p:sp>
        <p:nvSpPr>
          <p:cNvPr id="74756" name="Rectangle 4">
            <a:extLst>
              <a:ext uri="{FF2B5EF4-FFF2-40B4-BE49-F238E27FC236}">
                <a16:creationId xmlns:a16="http://schemas.microsoft.com/office/drawing/2014/main" id="{3A5FF932-2D40-4CCF-85EB-2AADAF827863}"/>
              </a:ext>
            </a:extLst>
          </p:cNvPr>
          <p:cNvSpPr>
            <a:spLocks noChangeArrowheads="1"/>
          </p:cNvSpPr>
          <p:nvPr/>
        </p:nvSpPr>
        <p:spPr bwMode="auto">
          <a:xfrm>
            <a:off x="1447800" y="2133600"/>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it-IT" altLang="en-US" sz="4000" i="1">
                <a:latin typeface="Times New Roman" panose="02020603050405020304" pitchFamily="18" charset="0"/>
              </a:rPr>
              <a:t>GS.SNP(i) = |cor(x(i), SNP)|.</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9B2C1926-A120-40AA-A7BA-8D716E6432C3}"/>
              </a:ext>
            </a:extLst>
          </p:cNvPr>
          <p:cNvSpPr>
            <a:spLocks noGrp="1" noChangeArrowheads="1"/>
          </p:cNvSpPr>
          <p:nvPr>
            <p:ph type="title"/>
          </p:nvPr>
        </p:nvSpPr>
        <p:spPr>
          <a:xfrm>
            <a:off x="0" y="381000"/>
            <a:ext cx="8915400" cy="1143000"/>
          </a:xfrm>
        </p:spPr>
        <p:txBody>
          <a:bodyPr/>
          <a:lstStyle/>
          <a:p>
            <a:pPr eaLnBrk="1" hangingPunct="1"/>
            <a:r>
              <a:rPr lang="en-US" altLang="en-US" sz="4000"/>
              <a:t>A gene significance naturally gives rise to  a module significance measure</a:t>
            </a:r>
          </a:p>
        </p:txBody>
      </p:sp>
      <p:sp>
        <p:nvSpPr>
          <p:cNvPr id="75779" name="Rectangle 3">
            <a:extLst>
              <a:ext uri="{FF2B5EF4-FFF2-40B4-BE49-F238E27FC236}">
                <a16:creationId xmlns:a16="http://schemas.microsoft.com/office/drawing/2014/main" id="{787B04B5-5836-4C09-9F29-193F96A59BF0}"/>
              </a:ext>
            </a:extLst>
          </p:cNvPr>
          <p:cNvSpPr>
            <a:spLocks noGrp="1" noChangeArrowheads="1"/>
          </p:cNvSpPr>
          <p:nvPr>
            <p:ph type="body" idx="1"/>
          </p:nvPr>
        </p:nvSpPr>
        <p:spPr>
          <a:xfrm>
            <a:off x="457200" y="2209800"/>
            <a:ext cx="8229600" cy="3916363"/>
          </a:xfrm>
        </p:spPr>
        <p:txBody>
          <a:bodyPr/>
          <a:lstStyle/>
          <a:p>
            <a:pPr eaLnBrk="1" hangingPunct="1"/>
            <a:r>
              <a:rPr lang="en-US" altLang="en-US"/>
              <a:t>Define module significance as mean gene significance</a:t>
            </a:r>
          </a:p>
          <a:p>
            <a:pPr eaLnBrk="1" hangingPunct="1"/>
            <a:r>
              <a:rPr lang="en-US" altLang="en-US"/>
              <a:t>Often highly related to the correlation between module eigengene and trait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903C94D2-EDE8-4209-9E81-65DC103CBBD3}"/>
              </a:ext>
            </a:extLst>
          </p:cNvPr>
          <p:cNvSpPr>
            <a:spLocks noGrp="1" noChangeArrowheads="1"/>
          </p:cNvSpPr>
          <p:nvPr>
            <p:ph type="ctrTitle"/>
          </p:nvPr>
        </p:nvSpPr>
        <p:spPr>
          <a:xfrm>
            <a:off x="838200" y="1752600"/>
            <a:ext cx="7543800" cy="3048000"/>
          </a:xfrm>
          <a:solidFill>
            <a:schemeClr val="hlink"/>
          </a:solidFill>
        </p:spPr>
        <p:txBody>
          <a:bodyPr/>
          <a:lstStyle/>
          <a:p>
            <a:pPr eaLnBrk="1" hangingPunct="1"/>
            <a:r>
              <a:rPr lang="en-US" altLang="en-US" sz="4000" i="1">
                <a:latin typeface="Tahoma" panose="020B0604030504040204" pitchFamily="34" charset="0"/>
              </a:rPr>
              <a:t>Important Task in </a:t>
            </a:r>
            <a:br>
              <a:rPr lang="en-US" altLang="en-US" sz="4000" i="1">
                <a:latin typeface="Tahoma" panose="020B0604030504040204" pitchFamily="34" charset="0"/>
              </a:rPr>
            </a:br>
            <a:r>
              <a:rPr lang="en-US" altLang="en-US" sz="4000" i="1">
                <a:latin typeface="Tahoma" panose="020B0604030504040204" pitchFamily="34" charset="0"/>
              </a:rPr>
              <a:t>Many Genomic Applications:</a:t>
            </a:r>
            <a:br>
              <a:rPr lang="en-US" altLang="en-US" sz="4000" i="1">
                <a:latin typeface="Tahoma" panose="020B0604030504040204" pitchFamily="34" charset="0"/>
              </a:rPr>
            </a:br>
            <a:r>
              <a:rPr lang="en-US" altLang="en-US" sz="4000">
                <a:latin typeface="Tahoma" panose="020B0604030504040204" pitchFamily="34" charset="0"/>
              </a:rPr>
              <a:t>Given a network (pathway) of interacting genes how to find the central players?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graph">
            <a:extLst>
              <a:ext uri="{FF2B5EF4-FFF2-40B4-BE49-F238E27FC236}">
                <a16:creationId xmlns:a16="http://schemas.microsoft.com/office/drawing/2014/main" id="{E0C5BDE4-BD1B-4B3E-A9D6-B8A99589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5553075"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a:extLst>
              <a:ext uri="{FF2B5EF4-FFF2-40B4-BE49-F238E27FC236}">
                <a16:creationId xmlns:a16="http://schemas.microsoft.com/office/drawing/2014/main" id="{57B1B21E-B4DB-40CF-84A0-9EDCE0273FC7}"/>
              </a:ext>
            </a:extLst>
          </p:cNvPr>
          <p:cNvSpPr>
            <a:spLocks noGrp="1" noChangeArrowheads="1"/>
          </p:cNvSpPr>
          <p:nvPr>
            <p:ph type="title"/>
          </p:nvPr>
        </p:nvSpPr>
        <p:spPr>
          <a:xfrm>
            <a:off x="685800" y="228600"/>
            <a:ext cx="8229600" cy="1295400"/>
          </a:xfrm>
        </p:spPr>
        <p:txBody>
          <a:bodyPr/>
          <a:lstStyle/>
          <a:p>
            <a:pPr eaLnBrk="1" hangingPunct="1"/>
            <a:r>
              <a:rPr lang="en-US" altLang="en-US" sz="3600">
                <a:latin typeface="Tahoma" panose="020B0604030504040204" pitchFamily="34" charset="0"/>
              </a:rPr>
              <a:t>Which of the following mathematicians had the biggest influence on others?</a:t>
            </a:r>
          </a:p>
        </p:txBody>
      </p:sp>
      <p:sp>
        <p:nvSpPr>
          <p:cNvPr id="77828" name="Text Box 4">
            <a:extLst>
              <a:ext uri="{FF2B5EF4-FFF2-40B4-BE49-F238E27FC236}">
                <a16:creationId xmlns:a16="http://schemas.microsoft.com/office/drawing/2014/main" id="{6AB7BC50-D9C9-4C0A-86AE-5669DEBB0AEE}"/>
              </a:ext>
            </a:extLst>
          </p:cNvPr>
          <p:cNvSpPr txBox="1">
            <a:spLocks noChangeArrowheads="1"/>
          </p:cNvSpPr>
          <p:nvPr/>
        </p:nvSpPr>
        <p:spPr bwMode="auto">
          <a:xfrm>
            <a:off x="6324600" y="3505200"/>
            <a:ext cx="2514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Connectivity can be an important variable for identifying important nodes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descr="us2">
            <a:extLst>
              <a:ext uri="{FF2B5EF4-FFF2-40B4-BE49-F238E27FC236}">
                <a16:creationId xmlns:a16="http://schemas.microsoft.com/office/drawing/2014/main" id="{F64428A3-043D-4DE1-99DC-6A39303B3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52600"/>
            <a:ext cx="327025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 Box 4">
            <a:extLst>
              <a:ext uri="{FF2B5EF4-FFF2-40B4-BE49-F238E27FC236}">
                <a16:creationId xmlns:a16="http://schemas.microsoft.com/office/drawing/2014/main" id="{AE6C7FB5-97BC-4A65-BAB5-8454A3D9FB2D}"/>
              </a:ext>
            </a:extLst>
          </p:cNvPr>
          <p:cNvSpPr txBox="1">
            <a:spLocks noChangeArrowheads="1"/>
          </p:cNvSpPr>
          <p:nvPr/>
        </p:nvSpPr>
        <p:spPr bwMode="auto">
          <a:xfrm>
            <a:off x="4565650" y="5943600"/>
            <a:ext cx="4578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a:solidFill>
                  <a:schemeClr val="tx2"/>
                </a:solidFill>
              </a:rPr>
              <a:t>**Slide courtesy of AL Barabasi</a:t>
            </a:r>
          </a:p>
        </p:txBody>
      </p:sp>
      <p:sp>
        <p:nvSpPr>
          <p:cNvPr id="78852" name="Text Box 6">
            <a:extLst>
              <a:ext uri="{FF2B5EF4-FFF2-40B4-BE49-F238E27FC236}">
                <a16:creationId xmlns:a16="http://schemas.microsoft.com/office/drawing/2014/main" id="{AB9324E0-868F-49A1-8422-13F8865D4577}"/>
              </a:ext>
            </a:extLst>
          </p:cNvPr>
          <p:cNvSpPr txBox="1">
            <a:spLocks noChangeArrowheads="1"/>
          </p:cNvSpPr>
          <p:nvPr/>
        </p:nvSpPr>
        <p:spPr bwMode="auto">
          <a:xfrm>
            <a:off x="1752600" y="609600"/>
            <a:ext cx="5867400" cy="4572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a:cs typeface="Arial" panose="020B0604020202020204" pitchFamily="34" charset="0"/>
              </a:rPr>
              <a:t>Flight connections and hub airports</a:t>
            </a:r>
          </a:p>
        </p:txBody>
      </p:sp>
      <p:sp>
        <p:nvSpPr>
          <p:cNvPr id="78853" name="Text Box 7">
            <a:extLst>
              <a:ext uri="{FF2B5EF4-FFF2-40B4-BE49-F238E27FC236}">
                <a16:creationId xmlns:a16="http://schemas.microsoft.com/office/drawing/2014/main" id="{A0E3B08C-4882-4196-8591-308ED068E056}"/>
              </a:ext>
            </a:extLst>
          </p:cNvPr>
          <p:cNvSpPr txBox="1">
            <a:spLocks noChangeArrowheads="1"/>
          </p:cNvSpPr>
          <p:nvPr/>
        </p:nvSpPr>
        <p:spPr bwMode="auto">
          <a:xfrm>
            <a:off x="1295400" y="4876800"/>
            <a:ext cx="6477000" cy="822325"/>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b="1" i="1">
                <a:solidFill>
                  <a:schemeClr val="tx2"/>
                </a:solidFill>
                <a:cs typeface="Arial" panose="020B0604020202020204" pitchFamily="34" charset="0"/>
              </a:rPr>
              <a:t>The nodes with the largest number of links (connections) are most important!</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C5251F4-E539-4AD5-884F-FD061DAA82A1}"/>
              </a:ext>
            </a:extLst>
          </p:cNvPr>
          <p:cNvSpPr>
            <a:spLocks noGrp="1" noChangeArrowheads="1"/>
          </p:cNvSpPr>
          <p:nvPr>
            <p:ph type="title"/>
          </p:nvPr>
        </p:nvSpPr>
        <p:spPr>
          <a:xfrm>
            <a:off x="228600" y="274638"/>
            <a:ext cx="8763000" cy="1630362"/>
          </a:xfrm>
          <a:solidFill>
            <a:schemeClr val="accent1">
              <a:lumMod val="90000"/>
            </a:schemeClr>
          </a:solidFill>
          <a:ln>
            <a:solidFill>
              <a:schemeClr val="accent2">
                <a:lumMod val="40000"/>
                <a:lumOff val="60000"/>
              </a:schemeClr>
            </a:solidFill>
          </a:ln>
        </p:spPr>
        <p:txBody>
          <a:bodyPr/>
          <a:lstStyle/>
          <a:p>
            <a:pPr algn="l" eaLnBrk="1" hangingPunct="1">
              <a:defRPr/>
            </a:pPr>
            <a:r>
              <a:rPr lang="en-US" sz="3200" dirty="0">
                <a:solidFill>
                  <a:schemeClr val="tx1"/>
                </a:solidFill>
              </a:rPr>
              <a:t>Hub genes with respect to the whole network are often uninteresting (especially in </a:t>
            </a:r>
            <a:r>
              <a:rPr lang="en-US" sz="3200" dirty="0" err="1">
                <a:solidFill>
                  <a:schemeClr val="tx1"/>
                </a:solidFill>
              </a:rPr>
              <a:t>coexpression</a:t>
            </a:r>
            <a:r>
              <a:rPr lang="en-US" sz="3200" dirty="0">
                <a:solidFill>
                  <a:schemeClr val="tx1"/>
                </a:solidFill>
              </a:rPr>
              <a:t> networks)…</a:t>
            </a:r>
            <a:endParaRPr lang="en-US" sz="2200" dirty="0">
              <a:solidFill>
                <a:schemeClr val="tx1"/>
              </a:solidFill>
            </a:endParaRPr>
          </a:p>
        </p:txBody>
      </p:sp>
      <p:sp>
        <p:nvSpPr>
          <p:cNvPr id="79875" name="Content Placeholder 1">
            <a:extLst>
              <a:ext uri="{FF2B5EF4-FFF2-40B4-BE49-F238E27FC236}">
                <a16:creationId xmlns:a16="http://schemas.microsoft.com/office/drawing/2014/main" id="{1778D2CB-2321-47ED-AEFF-2E77658801F1}"/>
              </a:ext>
            </a:extLst>
          </p:cNvPr>
          <p:cNvSpPr>
            <a:spLocks noGrp="1"/>
          </p:cNvSpPr>
          <p:nvPr>
            <p:ph idx="1"/>
          </p:nvPr>
        </p:nvSpPr>
        <p:spPr>
          <a:xfrm>
            <a:off x="381000" y="2438400"/>
            <a:ext cx="9067800" cy="3886200"/>
          </a:xfrm>
        </p:spPr>
        <p:txBody>
          <a:bodyPr/>
          <a:lstStyle/>
          <a:p>
            <a:r>
              <a:rPr lang="en-US" altLang="en-US"/>
              <a:t>but genes with high connectivity in interesting modules can be very interesting.</a:t>
            </a:r>
          </a:p>
          <a:p>
            <a:r>
              <a:rPr lang="en-US" altLang="en-US"/>
              <a:t>Citations: 	</a:t>
            </a:r>
            <a:br>
              <a:rPr lang="en-US" altLang="en-US"/>
            </a:br>
            <a:r>
              <a:rPr lang="en-US" altLang="en-US"/>
              <a:t>1) PNAS 2006 PMC1635024</a:t>
            </a:r>
            <a:br>
              <a:rPr lang="en-US" altLang="en-US"/>
            </a:br>
            <a:r>
              <a:rPr lang="en-US" altLang="en-US"/>
              <a:t>2) Langfelder et al (2013) When Is Hub Gene Selection Better than Standard Meta-Analysis? PLoS ONE 8(4): e61505. </a:t>
            </a:r>
          </a:p>
          <a:p>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BA0CAFC-A803-422A-8D06-23B5B31BA8E8}"/>
              </a:ext>
            </a:extLst>
          </p:cNvPr>
          <p:cNvSpPr>
            <a:spLocks noGrp="1" noChangeArrowheads="1"/>
          </p:cNvSpPr>
          <p:nvPr>
            <p:ph type="ctrTitle"/>
          </p:nvPr>
        </p:nvSpPr>
        <p:spPr>
          <a:xfrm>
            <a:off x="457200" y="1752600"/>
            <a:ext cx="8153400" cy="2133600"/>
          </a:xfrm>
          <a:solidFill>
            <a:schemeClr val="accent1"/>
          </a:solidFill>
        </p:spPr>
        <p:txBody>
          <a:bodyPr/>
          <a:lstStyle/>
          <a:p>
            <a:pPr eaLnBrk="1" hangingPunct="1"/>
            <a:r>
              <a:rPr lang="en-US" altLang="en-US"/>
              <a:t>Define 2 alternative measures of intramodular connectivity for finding intramodular hubs.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0249F1C-6953-47AA-9725-EAB05203491B}"/>
              </a:ext>
            </a:extLst>
          </p:cNvPr>
          <p:cNvSpPr>
            <a:spLocks noGrp="1" noChangeArrowheads="1"/>
          </p:cNvSpPr>
          <p:nvPr>
            <p:ph type="title"/>
          </p:nvPr>
        </p:nvSpPr>
        <p:spPr/>
        <p:txBody>
          <a:bodyPr/>
          <a:lstStyle/>
          <a:p>
            <a:pPr eaLnBrk="1" hangingPunct="1"/>
            <a:r>
              <a:rPr lang="en-US" altLang="en-US">
                <a:latin typeface="Tahoma" panose="020B0604030504040204" pitchFamily="34" charset="0"/>
              </a:rPr>
              <a:t>Intramodular connectivity kIN</a:t>
            </a:r>
          </a:p>
        </p:txBody>
      </p:sp>
      <p:sp>
        <p:nvSpPr>
          <p:cNvPr id="81923" name="Rectangle 3">
            <a:extLst>
              <a:ext uri="{FF2B5EF4-FFF2-40B4-BE49-F238E27FC236}">
                <a16:creationId xmlns:a16="http://schemas.microsoft.com/office/drawing/2014/main" id="{9C68C59D-09E7-4990-AD53-EE8AA6F47F75}"/>
              </a:ext>
            </a:extLst>
          </p:cNvPr>
          <p:cNvSpPr>
            <a:spLocks noGrp="1" noChangeArrowheads="1"/>
          </p:cNvSpPr>
          <p:nvPr>
            <p:ph type="body" sz="half" idx="1"/>
          </p:nvPr>
        </p:nvSpPr>
        <p:spPr>
          <a:xfrm>
            <a:off x="457200" y="1447800"/>
            <a:ext cx="8458200" cy="2590800"/>
          </a:xfrm>
        </p:spPr>
        <p:txBody>
          <a:bodyPr/>
          <a:lstStyle/>
          <a:p>
            <a:pPr eaLnBrk="1" hangingPunct="1"/>
            <a:r>
              <a:rPr lang="en-US" altLang="en-US" sz="2800">
                <a:latin typeface="Tahoma" panose="020B0604030504040204" pitchFamily="34" charset="0"/>
              </a:rPr>
              <a:t>Row sum across genes inside a given module</a:t>
            </a:r>
          </a:p>
          <a:p>
            <a:pPr eaLnBrk="1" hangingPunct="1"/>
            <a:endParaRPr lang="en-US" altLang="en-US" sz="2800">
              <a:latin typeface="Tahoma" panose="020B0604030504040204" pitchFamily="34" charset="0"/>
            </a:endParaRPr>
          </a:p>
          <a:p>
            <a:pPr eaLnBrk="1" hangingPunct="1"/>
            <a:endParaRPr lang="en-US" altLang="en-US" sz="2800">
              <a:latin typeface="Tahoma" panose="020B0604030504040204" pitchFamily="34" charset="0"/>
            </a:endParaRPr>
          </a:p>
          <a:p>
            <a:pPr eaLnBrk="1" hangingPunct="1"/>
            <a:endParaRPr lang="en-US" altLang="en-US" sz="2800">
              <a:latin typeface="Tahoma" panose="020B0604030504040204" pitchFamily="34" charset="0"/>
            </a:endParaRPr>
          </a:p>
          <a:p>
            <a:pPr eaLnBrk="1" hangingPunct="1"/>
            <a:endParaRPr lang="en-US" altLang="en-US" sz="2800">
              <a:latin typeface="Tahoma" panose="020B0604030504040204" pitchFamily="34" charset="0"/>
            </a:endParaRPr>
          </a:p>
          <a:p>
            <a:pPr eaLnBrk="1" hangingPunct="1"/>
            <a:r>
              <a:rPr lang="en-US" altLang="en-US" sz="2800">
                <a:latin typeface="Tahoma" panose="020B0604030504040204" pitchFamily="34" charset="0"/>
              </a:rPr>
              <a:t>Advantages: defined for any network based on adjacency matrix.</a:t>
            </a:r>
          </a:p>
          <a:p>
            <a:pPr eaLnBrk="1" hangingPunct="1"/>
            <a:r>
              <a:rPr lang="en-US" altLang="en-US" sz="2800">
                <a:latin typeface="Tahoma" panose="020B0604030504040204" pitchFamily="34" charset="0"/>
              </a:rPr>
              <a:t>Disadvantage: strong depends on module size</a:t>
            </a:r>
          </a:p>
        </p:txBody>
      </p:sp>
      <p:graphicFrame>
        <p:nvGraphicFramePr>
          <p:cNvPr id="81924" name="Object 4">
            <a:extLst>
              <a:ext uri="{FF2B5EF4-FFF2-40B4-BE49-F238E27FC236}">
                <a16:creationId xmlns:a16="http://schemas.microsoft.com/office/drawing/2014/main" id="{887083E2-E1EE-4E15-970E-D4A265A35958}"/>
              </a:ext>
            </a:extLst>
          </p:cNvPr>
          <p:cNvGraphicFramePr>
            <a:graphicFrameLocks noGrp="1" noChangeAspect="1"/>
          </p:cNvGraphicFramePr>
          <p:nvPr>
            <p:ph sz="half" idx="2"/>
          </p:nvPr>
        </p:nvGraphicFramePr>
        <p:xfrm>
          <a:off x="1371600" y="2057400"/>
          <a:ext cx="5943600" cy="1870075"/>
        </p:xfrm>
        <a:graphic>
          <a:graphicData uri="http://schemas.openxmlformats.org/presentationml/2006/ole">
            <mc:AlternateContent xmlns:mc="http://schemas.openxmlformats.org/markup-compatibility/2006">
              <mc:Choice xmlns:v="urn:schemas-microsoft-com:vml" Requires="v">
                <p:oleObj spid="_x0000_s81929" name="Equation" r:id="rId4" imgW="1129810" imgH="355446" progId="Equation.DSMT4">
                  <p:embed/>
                </p:oleObj>
              </mc:Choice>
              <mc:Fallback>
                <p:oleObj name="Equation" r:id="rId4" imgW="1129810" imgH="355446"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057400"/>
                        <a:ext cx="5943600"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B202102-D5FB-445D-8BA0-B83C6343985E}"/>
              </a:ext>
            </a:extLst>
          </p:cNvPr>
          <p:cNvSpPr>
            <a:spLocks noGrp="1" noChangeArrowheads="1"/>
          </p:cNvSpPr>
          <p:nvPr>
            <p:ph type="title"/>
          </p:nvPr>
        </p:nvSpPr>
        <p:spPr>
          <a:xfrm>
            <a:off x="457200" y="304800"/>
            <a:ext cx="8229600" cy="1295400"/>
          </a:xfrm>
        </p:spPr>
        <p:txBody>
          <a:bodyPr/>
          <a:lstStyle/>
          <a:p>
            <a:pPr eaLnBrk="1" hangingPunct="1"/>
            <a:r>
              <a:rPr lang="en-US" altLang="en-US" sz="2800"/>
              <a:t>Module eigengene based connectivity, kME, also known as module membership measure</a:t>
            </a:r>
          </a:p>
        </p:txBody>
      </p:sp>
      <p:graphicFrame>
        <p:nvGraphicFramePr>
          <p:cNvPr id="82947" name="Object 3">
            <a:extLst>
              <a:ext uri="{FF2B5EF4-FFF2-40B4-BE49-F238E27FC236}">
                <a16:creationId xmlns:a16="http://schemas.microsoft.com/office/drawing/2014/main" id="{6AEBA8AE-575D-4353-A85B-DD44CDD0CFCF}"/>
              </a:ext>
            </a:extLst>
          </p:cNvPr>
          <p:cNvGraphicFramePr>
            <a:graphicFrameLocks noGrp="1" noChangeAspect="1"/>
          </p:cNvGraphicFramePr>
          <p:nvPr>
            <p:ph sz="half" idx="4294967295"/>
          </p:nvPr>
        </p:nvGraphicFramePr>
        <p:xfrm>
          <a:off x="914400" y="1447800"/>
          <a:ext cx="7315200" cy="601663"/>
        </p:xfrm>
        <a:graphic>
          <a:graphicData uri="http://schemas.openxmlformats.org/presentationml/2006/ole">
            <mc:AlternateContent xmlns:mc="http://schemas.openxmlformats.org/markup-compatibility/2006">
              <mc:Choice xmlns:v="urn:schemas-microsoft-com:vml" Requires="v">
                <p:oleObj spid="_x0000_s82953" name="Equation" r:id="rId4" imgW="2781300" imgH="228600" progId="Equation.DSMT4">
                  <p:embed/>
                </p:oleObj>
              </mc:Choice>
              <mc:Fallback>
                <p:oleObj name="Equation" r:id="rId4" imgW="2781300" imgH="2286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447800"/>
                        <a:ext cx="731520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1140" name="Text Box 4">
            <a:extLst>
              <a:ext uri="{FF2B5EF4-FFF2-40B4-BE49-F238E27FC236}">
                <a16:creationId xmlns:a16="http://schemas.microsoft.com/office/drawing/2014/main" id="{BDDBE943-9D36-49B8-ACD2-E9AA6643A7BB}"/>
              </a:ext>
            </a:extLst>
          </p:cNvPr>
          <p:cNvSpPr txBox="1">
            <a:spLocks noChangeArrowheads="1"/>
          </p:cNvSpPr>
          <p:nvPr/>
        </p:nvSpPr>
        <p:spPr bwMode="auto">
          <a:xfrm>
            <a:off x="266700" y="2133600"/>
            <a:ext cx="88392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a:buFont typeface="Arial" pitchFamily="34" charset="0"/>
              <a:buChar char="•"/>
              <a:defRPr/>
            </a:pPr>
            <a:r>
              <a:rPr lang="en-US" sz="2400" dirty="0" err="1"/>
              <a:t>kME</a:t>
            </a:r>
            <a:r>
              <a:rPr lang="en-US" sz="2400" dirty="0"/>
              <a:t>(</a:t>
            </a:r>
            <a:r>
              <a:rPr lang="en-US" sz="2400" dirty="0" err="1"/>
              <a:t>i</a:t>
            </a:r>
            <a:r>
              <a:rPr lang="en-US" sz="2400" dirty="0"/>
              <a:t>) is simply the correlation between the </a:t>
            </a:r>
            <a:r>
              <a:rPr lang="en-US" sz="2400" dirty="0" err="1"/>
              <a:t>i-th</a:t>
            </a:r>
            <a:r>
              <a:rPr lang="en-US" sz="2400" dirty="0"/>
              <a:t> gene expression profile and the module </a:t>
            </a:r>
            <a:r>
              <a:rPr lang="en-US" sz="2400" dirty="0" err="1"/>
              <a:t>eigengene</a:t>
            </a:r>
            <a:r>
              <a:rPr lang="en-US" sz="2400" dirty="0"/>
              <a:t>.</a:t>
            </a:r>
          </a:p>
          <a:p>
            <a:pPr marL="342900" indent="-342900">
              <a:buFont typeface="Arial" pitchFamily="34" charset="0"/>
              <a:buChar char="•"/>
              <a:defRPr/>
            </a:pPr>
            <a:r>
              <a:rPr lang="en-US" sz="2400" dirty="0" err="1"/>
              <a:t>kME</a:t>
            </a:r>
            <a:r>
              <a:rPr lang="en-US" sz="2400" dirty="0"/>
              <a:t> close to 1 means that the gene is a hub gene</a:t>
            </a:r>
          </a:p>
          <a:p>
            <a:pPr marL="342900" indent="-342900">
              <a:buFont typeface="Arial" pitchFamily="34" charset="0"/>
              <a:buChar char="•"/>
              <a:defRPr/>
            </a:pPr>
            <a:r>
              <a:rPr lang="en-US" sz="2400" dirty="0"/>
              <a:t>Very useful measure for annotating genes with regard to modules.</a:t>
            </a:r>
          </a:p>
          <a:p>
            <a:pPr marL="342900" indent="-342900">
              <a:buFont typeface="Arial" pitchFamily="34" charset="0"/>
              <a:buChar char="•"/>
              <a:defRPr/>
            </a:pPr>
            <a:r>
              <a:rPr lang="en-US" sz="2400" dirty="0"/>
              <a:t>Can be used to find genes that are members of two or more modules (fuzzy clustering).</a:t>
            </a:r>
          </a:p>
          <a:p>
            <a:pPr marL="342900" indent="-342900">
              <a:buFont typeface="Arial" pitchFamily="34" charset="0"/>
              <a:buChar char="•"/>
              <a:defRPr/>
            </a:pPr>
            <a:r>
              <a:rPr lang="en-US" sz="2400" dirty="0"/>
              <a:t>Module </a:t>
            </a:r>
            <a:r>
              <a:rPr lang="en-US" sz="2400" dirty="0" err="1"/>
              <a:t>eigengene</a:t>
            </a:r>
            <a:r>
              <a:rPr lang="en-US" sz="2400" dirty="0"/>
              <a:t> can be interpreted as the most highly connected gene.</a:t>
            </a:r>
          </a:p>
          <a:p>
            <a:pPr>
              <a:defRPr/>
            </a:pPr>
            <a:endParaRPr lang="en-US" sz="2400" i="1" dirty="0"/>
          </a:p>
          <a:p>
            <a:pPr>
              <a:defRPr/>
            </a:pPr>
            <a:r>
              <a:rPr lang="en-US" sz="2400" i="1" dirty="0" err="1"/>
              <a:t>PloS</a:t>
            </a:r>
            <a:r>
              <a:rPr lang="en-US" sz="2400" i="1" dirty="0"/>
              <a:t> Computational Biology. 4(8): </a:t>
            </a:r>
            <a:r>
              <a:rPr lang="en-US" sz="2400" i="1" dirty="0" err="1"/>
              <a:t>e1000117</a:t>
            </a:r>
            <a:r>
              <a:rPr lang="en-US" sz="2400" i="1" dirty="0"/>
              <a:t>. </a:t>
            </a:r>
            <a:r>
              <a:rPr lang="en-US" sz="2400" i="1" dirty="0" err="1"/>
              <a:t>PMID:18704157</a:t>
            </a:r>
            <a:endParaRPr 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1-29-2008 4">
            <a:extLst>
              <a:ext uri="{FF2B5EF4-FFF2-40B4-BE49-F238E27FC236}">
                <a16:creationId xmlns:a16="http://schemas.microsoft.com/office/drawing/2014/main" id="{8904F9AC-9BD4-46D6-8EAA-51A03E4FD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860800"/>
            <a:ext cx="39624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ext Box 3">
            <a:extLst>
              <a:ext uri="{FF2B5EF4-FFF2-40B4-BE49-F238E27FC236}">
                <a16:creationId xmlns:a16="http://schemas.microsoft.com/office/drawing/2014/main" id="{71831E1A-0596-4E37-977B-0AE2F9FDB108}"/>
              </a:ext>
            </a:extLst>
          </p:cNvPr>
          <p:cNvSpPr txBox="1">
            <a:spLocks noChangeArrowheads="1"/>
          </p:cNvSpPr>
          <p:nvPr/>
        </p:nvSpPr>
        <p:spPr bwMode="auto">
          <a:xfrm>
            <a:off x="685800" y="4343400"/>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en-US" altLang="en-US"/>
          </a:p>
        </p:txBody>
      </p:sp>
      <p:graphicFrame>
        <p:nvGraphicFramePr>
          <p:cNvPr id="83972" name="Object 4">
            <a:extLst>
              <a:ext uri="{FF2B5EF4-FFF2-40B4-BE49-F238E27FC236}">
                <a16:creationId xmlns:a16="http://schemas.microsoft.com/office/drawing/2014/main" id="{7B4818AA-8DA2-440D-AE8C-72D08A36A07A}"/>
              </a:ext>
            </a:extLst>
          </p:cNvPr>
          <p:cNvGraphicFramePr>
            <a:graphicFrameLocks noGrp="1" noChangeAspect="1"/>
          </p:cNvGraphicFramePr>
          <p:nvPr>
            <p:ph idx="1"/>
          </p:nvPr>
        </p:nvGraphicFramePr>
        <p:xfrm>
          <a:off x="609600" y="228600"/>
          <a:ext cx="7575550" cy="3563938"/>
        </p:xfrm>
        <a:graphic>
          <a:graphicData uri="http://schemas.openxmlformats.org/presentationml/2006/ole">
            <mc:AlternateContent xmlns:mc="http://schemas.openxmlformats.org/markup-compatibility/2006">
              <mc:Choice xmlns:v="urn:schemas-microsoft-com:vml" Requires="v">
                <p:oleObj spid="_x0000_s83977" name="Equation" r:id="rId5" imgW="3860800" imgH="1816100" progId="Equation.DSMT4">
                  <p:embed/>
                </p:oleObj>
              </mc:Choice>
              <mc:Fallback>
                <p:oleObj name="Equation" r:id="rId5" imgW="3860800" imgH="1816100" progId="Equation.DSMT4">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28600"/>
                        <a:ext cx="7575550" cy="356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172544F-DE33-4FBB-B063-8590445349FC}"/>
              </a:ext>
            </a:extLst>
          </p:cNvPr>
          <p:cNvSpPr>
            <a:spLocks noGrp="1" noChangeArrowheads="1"/>
          </p:cNvSpPr>
          <p:nvPr>
            <p:ph type="title"/>
          </p:nvPr>
        </p:nvSpPr>
        <p:spPr>
          <a:xfrm>
            <a:off x="457200" y="609600"/>
            <a:ext cx="8229600" cy="1143000"/>
          </a:xfrm>
        </p:spPr>
        <p:txBody>
          <a:bodyPr/>
          <a:lstStyle/>
          <a:p>
            <a:pPr eaLnBrk="1" hangingPunct="1"/>
            <a:r>
              <a:rPr lang="en-US" altLang="en-US" sz="4000"/>
              <a:t>Philosophy of Weighted Gene Co-Expression Network Analysis </a:t>
            </a:r>
          </a:p>
        </p:txBody>
      </p:sp>
      <p:sp>
        <p:nvSpPr>
          <p:cNvPr id="20483" name="Rectangle 3">
            <a:extLst>
              <a:ext uri="{FF2B5EF4-FFF2-40B4-BE49-F238E27FC236}">
                <a16:creationId xmlns:a16="http://schemas.microsoft.com/office/drawing/2014/main" id="{76D8E011-CF06-417B-A7DE-4D97B44077AC}"/>
              </a:ext>
            </a:extLst>
          </p:cNvPr>
          <p:cNvSpPr>
            <a:spLocks noGrp="1" noChangeArrowheads="1"/>
          </p:cNvSpPr>
          <p:nvPr>
            <p:ph type="body" idx="1"/>
          </p:nvPr>
        </p:nvSpPr>
        <p:spPr>
          <a:xfrm>
            <a:off x="457200" y="2438400"/>
            <a:ext cx="8382000" cy="4114800"/>
          </a:xfrm>
        </p:spPr>
        <p:txBody>
          <a:bodyPr/>
          <a:lstStyle/>
          <a:p>
            <a:pPr eaLnBrk="1" hangingPunct="1">
              <a:lnSpc>
                <a:spcPct val="90000"/>
              </a:lnSpc>
            </a:pPr>
            <a:r>
              <a:rPr lang="en-US" altLang="en-US"/>
              <a:t>Understand the “system” instead of reporting a list of individual parts</a:t>
            </a:r>
          </a:p>
          <a:p>
            <a:pPr lvl="1" eaLnBrk="1" hangingPunct="1">
              <a:lnSpc>
                <a:spcPct val="90000"/>
              </a:lnSpc>
            </a:pPr>
            <a:r>
              <a:rPr lang="en-US" altLang="en-US"/>
              <a:t> Describe the functioning of the engine instead of enumerating individual nuts and bolts</a:t>
            </a:r>
          </a:p>
          <a:p>
            <a:pPr eaLnBrk="1" hangingPunct="1">
              <a:lnSpc>
                <a:spcPct val="90000"/>
              </a:lnSpc>
            </a:pPr>
            <a:r>
              <a:rPr lang="en-US" altLang="en-US"/>
              <a:t>Focus on modules as opposed to individual genes</a:t>
            </a:r>
          </a:p>
          <a:p>
            <a:pPr lvl="1" eaLnBrk="1" hangingPunct="1">
              <a:lnSpc>
                <a:spcPct val="90000"/>
              </a:lnSpc>
            </a:pPr>
            <a:r>
              <a:rPr lang="en-US" altLang="en-US"/>
              <a:t>this greatly alleviates multiple testing problem</a:t>
            </a:r>
          </a:p>
          <a:p>
            <a:pPr eaLnBrk="1" hangingPunct="1">
              <a:lnSpc>
                <a:spcPct val="90000"/>
              </a:lnSpc>
            </a:pPr>
            <a:r>
              <a:rPr lang="en-US" altLang="en-US"/>
              <a:t>Network terminology is intuitive to biologists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800ECA1C-8C85-4FE1-9419-F4F95223E8F7}"/>
              </a:ext>
            </a:extLst>
          </p:cNvPr>
          <p:cNvSpPr>
            <a:spLocks noGrp="1" noChangeArrowheads="1"/>
          </p:cNvSpPr>
          <p:nvPr>
            <p:ph type="title"/>
          </p:nvPr>
        </p:nvSpPr>
        <p:spPr/>
        <p:txBody>
          <a:bodyPr/>
          <a:lstStyle/>
          <a:p>
            <a:pPr eaLnBrk="1" hangingPunct="1"/>
            <a:r>
              <a:rPr lang="en-US" altLang="en-US"/>
              <a:t>Intramodular hub genes</a:t>
            </a:r>
          </a:p>
        </p:txBody>
      </p:sp>
      <p:sp>
        <p:nvSpPr>
          <p:cNvPr id="84995" name="Rectangle 3">
            <a:extLst>
              <a:ext uri="{FF2B5EF4-FFF2-40B4-BE49-F238E27FC236}">
                <a16:creationId xmlns:a16="http://schemas.microsoft.com/office/drawing/2014/main" id="{5D628A3D-0D2D-43B3-BAB4-ABA658B3DAB7}"/>
              </a:ext>
            </a:extLst>
          </p:cNvPr>
          <p:cNvSpPr>
            <a:spLocks noGrp="1" noChangeArrowheads="1"/>
          </p:cNvSpPr>
          <p:nvPr>
            <p:ph type="body" idx="1"/>
          </p:nvPr>
        </p:nvSpPr>
        <p:spPr>
          <a:xfrm>
            <a:off x="304800" y="1524000"/>
            <a:ext cx="8534400" cy="5029200"/>
          </a:xfrm>
        </p:spPr>
        <p:txBody>
          <a:bodyPr/>
          <a:lstStyle/>
          <a:p>
            <a:pPr eaLnBrk="1" hangingPunct="1">
              <a:lnSpc>
                <a:spcPct val="90000"/>
              </a:lnSpc>
            </a:pPr>
            <a:r>
              <a:rPr lang="en-US" altLang="en-US"/>
              <a:t>Defined as genes with high kME (or high kIM)</a:t>
            </a:r>
          </a:p>
          <a:p>
            <a:pPr eaLnBrk="1" hangingPunct="1">
              <a:lnSpc>
                <a:spcPct val="90000"/>
              </a:lnSpc>
              <a:buFontTx/>
              <a:buNone/>
            </a:pPr>
            <a:endParaRPr lang="en-US" altLang="en-US"/>
          </a:p>
          <a:p>
            <a:pPr eaLnBrk="1" hangingPunct="1">
              <a:lnSpc>
                <a:spcPct val="90000"/>
              </a:lnSpc>
            </a:pPr>
            <a:r>
              <a:rPr lang="en-US" altLang="en-US" u="sng"/>
              <a:t>Single network analysis</a:t>
            </a:r>
            <a:r>
              <a:rPr lang="en-US" altLang="en-US"/>
              <a:t>: Intramodular hubs in biologically interesting modules are often very interesting</a:t>
            </a:r>
          </a:p>
          <a:p>
            <a:pPr eaLnBrk="1" hangingPunct="1">
              <a:lnSpc>
                <a:spcPct val="90000"/>
              </a:lnSpc>
              <a:buFontTx/>
              <a:buNone/>
            </a:pPr>
            <a:endParaRPr lang="en-US" altLang="en-US"/>
          </a:p>
          <a:p>
            <a:pPr eaLnBrk="1" hangingPunct="1">
              <a:lnSpc>
                <a:spcPct val="90000"/>
              </a:lnSpc>
            </a:pPr>
            <a:r>
              <a:rPr lang="en-US" altLang="en-US" u="sng"/>
              <a:t>Differential network analysis</a:t>
            </a:r>
            <a:r>
              <a:rPr lang="en-US" altLang="en-US"/>
              <a:t>: Genes that are intramodular hubs in one condition but not in another are often very interesting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5DC40578-9A08-477E-8328-F280244C4E64}"/>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sz="4000"/>
              <a:t>How to use networks for gene screening?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C5222057-D593-4752-A5D2-5651C25BA08E}"/>
              </a:ext>
            </a:extLst>
          </p:cNvPr>
          <p:cNvSpPr>
            <a:spLocks noGrp="1" noChangeArrowheads="1"/>
          </p:cNvSpPr>
          <p:nvPr>
            <p:ph type="title"/>
          </p:nvPr>
        </p:nvSpPr>
        <p:spPr>
          <a:xfrm>
            <a:off x="609600" y="228600"/>
            <a:ext cx="7772400" cy="1143000"/>
          </a:xfrm>
        </p:spPr>
        <p:txBody>
          <a:bodyPr/>
          <a:lstStyle/>
          <a:p>
            <a:pPr eaLnBrk="1" hangingPunct="1"/>
            <a:r>
              <a:rPr lang="en-US" altLang="en-US" sz="2800"/>
              <a:t>Gene significance versus intramodular connectivity kIN</a:t>
            </a:r>
            <a:endParaRPr lang="en-US" altLang="en-US" sz="4800"/>
          </a:p>
        </p:txBody>
      </p:sp>
      <p:pic>
        <p:nvPicPr>
          <p:cNvPr id="87043" name="Picture 3" descr="kINvGS">
            <a:extLst>
              <a:ext uri="{FF2B5EF4-FFF2-40B4-BE49-F238E27FC236}">
                <a16:creationId xmlns:a16="http://schemas.microsoft.com/office/drawing/2014/main" id="{75A67F9E-CC38-4FA9-A1E2-F2CDE45D8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97013"/>
            <a:ext cx="8077200" cy="520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8F4955A2-0A77-4051-97A5-8292C89F9E27}"/>
              </a:ext>
            </a:extLst>
          </p:cNvPr>
          <p:cNvSpPr>
            <a:spLocks noGrp="1" noChangeArrowheads="1"/>
          </p:cNvSpPr>
          <p:nvPr>
            <p:ph type="title"/>
          </p:nvPr>
        </p:nvSpPr>
        <p:spPr/>
        <p:txBody>
          <a:bodyPr/>
          <a:lstStyle/>
          <a:p>
            <a:pPr eaLnBrk="1" hangingPunct="1"/>
            <a:r>
              <a:rPr lang="en-US" altLang="en-US" sz="4000"/>
              <a:t>Intramodular connectivity versus gene significance GS</a:t>
            </a:r>
          </a:p>
        </p:txBody>
      </p:sp>
      <p:sp>
        <p:nvSpPr>
          <p:cNvPr id="88067" name="Rectangle 3">
            <a:extLst>
              <a:ext uri="{FF2B5EF4-FFF2-40B4-BE49-F238E27FC236}">
                <a16:creationId xmlns:a16="http://schemas.microsoft.com/office/drawing/2014/main" id="{EA9BF859-0987-4CA1-9A47-5A6338E5903A}"/>
              </a:ext>
            </a:extLst>
          </p:cNvPr>
          <p:cNvSpPr>
            <a:spLocks noGrp="1" noChangeArrowheads="1"/>
          </p:cNvSpPr>
          <p:nvPr>
            <p:ph type="body" idx="1"/>
          </p:nvPr>
        </p:nvSpPr>
        <p:spPr>
          <a:xfrm>
            <a:off x="457200" y="1600200"/>
            <a:ext cx="8686800" cy="5257800"/>
          </a:xfrm>
        </p:spPr>
        <p:txBody>
          <a:bodyPr/>
          <a:lstStyle/>
          <a:p>
            <a:pPr eaLnBrk="1" hangingPunct="1"/>
            <a:r>
              <a:rPr lang="en-US" altLang="en-US"/>
              <a:t>Note the relatively high correlation between gene significance and intramodular connectivity in some modules</a:t>
            </a:r>
          </a:p>
          <a:p>
            <a:pPr eaLnBrk="1" hangingPunct="1"/>
            <a:r>
              <a:rPr lang="en-US" altLang="en-US"/>
              <a:t>In practice, a combination of GS and intramodular connectivity is used to select important hub genes.</a:t>
            </a:r>
          </a:p>
          <a:p>
            <a:pPr eaLnBrk="1" hangingPunct="1"/>
            <a:r>
              <a:rPr lang="en-US" altLang="en-US"/>
              <a:t>Module eigengene turns out to be the most highly connected gene (under mild assumptions)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3227F93-55AD-47BF-854D-79F0E3BE1FD2}"/>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a:t>What is weighted gene co-expression network analysis?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42BB2B20-1B85-436A-B68E-484481803BA2}"/>
              </a:ext>
            </a:extLst>
          </p:cNvPr>
          <p:cNvSpPr>
            <a:spLocks noChangeArrowheads="1"/>
          </p:cNvSpPr>
          <p:nvPr/>
        </p:nvSpPr>
        <p:spPr bwMode="auto">
          <a:xfrm>
            <a:off x="152400" y="3048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Construct a network</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make use of interaction patterns between genes</a:t>
            </a:r>
          </a:p>
        </p:txBody>
      </p:sp>
      <p:sp>
        <p:nvSpPr>
          <p:cNvPr id="90115" name="Line 3">
            <a:extLst>
              <a:ext uri="{FF2B5EF4-FFF2-40B4-BE49-F238E27FC236}">
                <a16:creationId xmlns:a16="http://schemas.microsoft.com/office/drawing/2014/main" id="{27D6E708-A42E-416D-9DC4-055974422E75}"/>
              </a:ext>
            </a:extLst>
          </p:cNvPr>
          <p:cNvSpPr>
            <a:spLocks noChangeShapeType="1"/>
          </p:cNvSpPr>
          <p:nvPr/>
        </p:nvSpPr>
        <p:spPr bwMode="auto">
          <a:xfrm>
            <a:off x="3886200" y="990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116" name="Picture 4" descr="fig_scatterSignif_kin">
            <a:extLst>
              <a:ext uri="{FF2B5EF4-FFF2-40B4-BE49-F238E27FC236}">
                <a16:creationId xmlns:a16="http://schemas.microsoft.com/office/drawing/2014/main" id="{34B9E5C5-75F0-4FE9-811A-C55FAC13E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5562600"/>
            <a:ext cx="1371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5" descr="fig_HierCulst">
            <a:extLst>
              <a:ext uri="{FF2B5EF4-FFF2-40B4-BE49-F238E27FC236}">
                <a16:creationId xmlns:a16="http://schemas.microsoft.com/office/drawing/2014/main" id="{F621D1A9-F0BA-4AD5-88AC-03287A51E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295400"/>
            <a:ext cx="121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6" descr="fig_Heatmap">
            <a:extLst>
              <a:ext uri="{FF2B5EF4-FFF2-40B4-BE49-F238E27FC236}">
                <a16:creationId xmlns:a16="http://schemas.microsoft.com/office/drawing/2014/main" id="{854B2E0C-6C15-40BB-B41F-C7258B421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04800"/>
            <a:ext cx="828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Rectangle 7">
            <a:extLst>
              <a:ext uri="{FF2B5EF4-FFF2-40B4-BE49-F238E27FC236}">
                <a16:creationId xmlns:a16="http://schemas.microsoft.com/office/drawing/2014/main" id="{D8D1FD45-5AA4-4FB0-BCAA-61023D1F875E}"/>
              </a:ext>
            </a:extLst>
          </p:cNvPr>
          <p:cNvSpPr>
            <a:spLocks noChangeArrowheads="1"/>
          </p:cNvSpPr>
          <p:nvPr/>
        </p:nvSpPr>
        <p:spPr bwMode="auto">
          <a:xfrm>
            <a:off x="152400" y="12192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Identify modules</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module (pathway) based analysis</a:t>
            </a:r>
          </a:p>
        </p:txBody>
      </p:sp>
      <p:sp>
        <p:nvSpPr>
          <p:cNvPr id="90120" name="Rectangle 8">
            <a:extLst>
              <a:ext uri="{FF2B5EF4-FFF2-40B4-BE49-F238E27FC236}">
                <a16:creationId xmlns:a16="http://schemas.microsoft.com/office/drawing/2014/main" id="{6E6560EE-6BE2-4E80-9833-AB66140F0D9E}"/>
              </a:ext>
            </a:extLst>
          </p:cNvPr>
          <p:cNvSpPr>
            <a:spLocks noChangeArrowheads="1"/>
          </p:cNvSpPr>
          <p:nvPr/>
        </p:nvSpPr>
        <p:spPr bwMode="auto">
          <a:xfrm>
            <a:off x="152400" y="2286000"/>
            <a:ext cx="75438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Relate modules to external information</a:t>
            </a:r>
          </a:p>
          <a:p>
            <a:pPr eaLnBrk="1" hangingPunct="1"/>
            <a:r>
              <a:rPr lang="en-US" altLang="en-US" sz="2000">
                <a:latin typeface="Tahoma" panose="020B0604030504040204" pitchFamily="34" charset="0"/>
              </a:rPr>
              <a:t>Array Information: Clinical data, SNPs, proteomics</a:t>
            </a:r>
          </a:p>
          <a:p>
            <a:pPr eaLnBrk="1" hangingPunct="1"/>
            <a:r>
              <a:rPr lang="en-US" altLang="en-US" sz="2000">
                <a:latin typeface="Tahoma" panose="020B0604030504040204" pitchFamily="34" charset="0"/>
              </a:rPr>
              <a:t>Gene Information: gene ontology, EASE, IPA</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find biologically interesting modules</a:t>
            </a:r>
            <a:r>
              <a:rPr lang="en-US" altLang="en-US" sz="2400">
                <a:latin typeface="Tahoma" panose="020B0604030504040204" pitchFamily="34" charset="0"/>
              </a:rPr>
              <a:t> </a:t>
            </a:r>
          </a:p>
        </p:txBody>
      </p:sp>
      <p:sp>
        <p:nvSpPr>
          <p:cNvPr id="90121" name="Rectangle 9">
            <a:extLst>
              <a:ext uri="{FF2B5EF4-FFF2-40B4-BE49-F238E27FC236}">
                <a16:creationId xmlns:a16="http://schemas.microsoft.com/office/drawing/2014/main" id="{053BC59F-8D6E-4EB5-945F-E401886D4D7E}"/>
              </a:ext>
            </a:extLst>
          </p:cNvPr>
          <p:cNvSpPr>
            <a:spLocks noChangeArrowheads="1"/>
          </p:cNvSpPr>
          <p:nvPr/>
        </p:nvSpPr>
        <p:spPr bwMode="auto">
          <a:xfrm>
            <a:off x="152400" y="5638800"/>
            <a:ext cx="75438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Find the key drivers in </a:t>
            </a:r>
            <a:r>
              <a:rPr lang="en-US" altLang="en-US" sz="2400" b="1" i="1">
                <a:latin typeface="Tahoma" panose="020B0604030504040204" pitchFamily="34" charset="0"/>
              </a:rPr>
              <a:t>interesting</a:t>
            </a:r>
            <a:r>
              <a:rPr lang="en-US" altLang="en-US" sz="2400" b="1">
                <a:latin typeface="Tahoma" panose="020B0604030504040204" pitchFamily="34" charset="0"/>
              </a:rPr>
              <a:t> modules</a:t>
            </a:r>
          </a:p>
          <a:p>
            <a:pPr eaLnBrk="1" hangingPunct="1"/>
            <a:r>
              <a:rPr lang="en-US" altLang="en-US" sz="2000">
                <a:latin typeface="Tahoma" panose="020B0604030504040204" pitchFamily="34" charset="0"/>
              </a:rPr>
              <a:t>Tools: intramodular connectivity, causality testing</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experimental validation, therapeutics, biomarkers</a:t>
            </a:r>
          </a:p>
        </p:txBody>
      </p:sp>
      <p:sp>
        <p:nvSpPr>
          <p:cNvPr id="90122" name="Line 10">
            <a:extLst>
              <a:ext uri="{FF2B5EF4-FFF2-40B4-BE49-F238E27FC236}">
                <a16:creationId xmlns:a16="http://schemas.microsoft.com/office/drawing/2014/main" id="{39C0C27A-0185-4A72-BE88-6EF523FA3204}"/>
              </a:ext>
            </a:extLst>
          </p:cNvPr>
          <p:cNvSpPr>
            <a:spLocks noChangeShapeType="1"/>
          </p:cNvSpPr>
          <p:nvPr/>
        </p:nvSpPr>
        <p:spPr bwMode="auto">
          <a:xfrm>
            <a:off x="3886200" y="19050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id="{7224ACA9-005C-48A8-908F-CC9643078677}"/>
              </a:ext>
            </a:extLst>
          </p:cNvPr>
          <p:cNvSpPr>
            <a:spLocks noChangeShapeType="1"/>
          </p:cNvSpPr>
          <p:nvPr/>
        </p:nvSpPr>
        <p:spPr bwMode="auto">
          <a:xfrm>
            <a:off x="3886200" y="5334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id="{C9F1566F-24DB-426E-BA9A-40C967337419}"/>
              </a:ext>
            </a:extLst>
          </p:cNvPr>
          <p:cNvSpPr>
            <a:spLocks noChangeShapeType="1"/>
          </p:cNvSpPr>
          <p:nvPr/>
        </p:nvSpPr>
        <p:spPr bwMode="auto">
          <a:xfrm>
            <a:off x="3886200" y="3657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0125" name="Picture 13" descr="GS0v1">
            <a:extLst>
              <a:ext uri="{FF2B5EF4-FFF2-40B4-BE49-F238E27FC236}">
                <a16:creationId xmlns:a16="http://schemas.microsoft.com/office/drawing/2014/main" id="{51CCA09E-44F3-42BC-BB1D-AABB384D2D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2438400"/>
            <a:ext cx="13716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6" name="Rectangle 14">
            <a:extLst>
              <a:ext uri="{FF2B5EF4-FFF2-40B4-BE49-F238E27FC236}">
                <a16:creationId xmlns:a16="http://schemas.microsoft.com/office/drawing/2014/main" id="{05076E1C-2BD2-4525-9183-AAB8F40E9D76}"/>
              </a:ext>
            </a:extLst>
          </p:cNvPr>
          <p:cNvSpPr>
            <a:spLocks noChangeArrowheads="1"/>
          </p:cNvSpPr>
          <p:nvPr/>
        </p:nvSpPr>
        <p:spPr bwMode="auto">
          <a:xfrm>
            <a:off x="152400" y="3886200"/>
            <a:ext cx="7543800" cy="144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Study Module Preservation across different data </a:t>
            </a:r>
            <a:endParaRPr lang="en-US" altLang="en-US" sz="2400" u="sng">
              <a:latin typeface="Tahoma" panose="020B0604030504040204" pitchFamily="34" charset="0"/>
            </a:endParaRPr>
          </a:p>
          <a:p>
            <a:pPr eaLnBrk="1" hangingPunct="1"/>
            <a:r>
              <a:rPr lang="en-US" altLang="en-US" sz="2000" u="sng">
                <a:latin typeface="Tahoma" panose="020B0604030504040204" pitchFamily="34" charset="0"/>
              </a:rPr>
              <a:t>Rationale:  </a:t>
            </a:r>
          </a:p>
          <a:p>
            <a:pPr eaLnBrk="1" hangingPunct="1">
              <a:buFontTx/>
              <a:buChar char="•"/>
            </a:pPr>
            <a:r>
              <a:rPr lang="en-US" altLang="en-US" sz="2000">
                <a:latin typeface="Tahoma" panose="020B0604030504040204" pitchFamily="34" charset="0"/>
              </a:rPr>
              <a:t> Same data: to check robustness of module definition</a:t>
            </a:r>
          </a:p>
          <a:p>
            <a:pPr eaLnBrk="1" hangingPunct="1">
              <a:buFontTx/>
              <a:buChar char="•"/>
            </a:pPr>
            <a:r>
              <a:rPr lang="en-US" altLang="en-US" sz="2000">
                <a:latin typeface="Tahoma" panose="020B0604030504040204" pitchFamily="34" charset="0"/>
              </a:rPr>
              <a:t> Different data: to find interesting modules. </a:t>
            </a:r>
          </a:p>
        </p:txBody>
      </p:sp>
      <p:grpSp>
        <p:nvGrpSpPr>
          <p:cNvPr id="90127" name="Group 15">
            <a:extLst>
              <a:ext uri="{FF2B5EF4-FFF2-40B4-BE49-F238E27FC236}">
                <a16:creationId xmlns:a16="http://schemas.microsoft.com/office/drawing/2014/main" id="{F528EDD2-21D7-448F-ADF2-77A54CFD1CBC}"/>
              </a:ext>
            </a:extLst>
          </p:cNvPr>
          <p:cNvGrpSpPr>
            <a:grpSpLocks/>
          </p:cNvGrpSpPr>
          <p:nvPr/>
        </p:nvGrpSpPr>
        <p:grpSpPr bwMode="auto">
          <a:xfrm>
            <a:off x="7924800" y="4343400"/>
            <a:ext cx="1143000" cy="838200"/>
            <a:chOff x="442" y="2400"/>
            <a:chExt cx="3216" cy="1776"/>
          </a:xfrm>
        </p:grpSpPr>
        <p:pic>
          <p:nvPicPr>
            <p:cNvPr id="90128" name="Picture 16" descr="gbm55old_dchip_14kALL_cox_8000mvgenes_p3600_imgHeatmap">
              <a:extLst>
                <a:ext uri="{FF2B5EF4-FFF2-40B4-BE49-F238E27FC236}">
                  <a16:creationId xmlns:a16="http://schemas.microsoft.com/office/drawing/2014/main" id="{C22BF8DA-35B3-4773-8AE0-C60F52916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9" name="Picture 17" descr="gbm65new_3600_mapFromOld3600_imgHeatmap">
              <a:extLst>
                <a:ext uri="{FF2B5EF4-FFF2-40B4-BE49-F238E27FC236}">
                  <a16:creationId xmlns:a16="http://schemas.microsoft.com/office/drawing/2014/main" id="{5959A312-33DE-43EF-A5EF-74FBF68248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30" name="Line 18">
              <a:extLst>
                <a:ext uri="{FF2B5EF4-FFF2-40B4-BE49-F238E27FC236}">
                  <a16:creationId xmlns:a16="http://schemas.microsoft.com/office/drawing/2014/main" id="{1DD2B6B6-D553-4AF5-9879-89E948F5F7B6}"/>
                </a:ext>
              </a:extLst>
            </p:cNvPr>
            <p:cNvSpPr>
              <a:spLocks noChangeShapeType="1"/>
            </p:cNvSpPr>
            <p:nvPr/>
          </p:nvSpPr>
          <p:spPr bwMode="auto">
            <a:xfrm flipV="1">
              <a:off x="149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1" name="Line 19">
              <a:extLst>
                <a:ext uri="{FF2B5EF4-FFF2-40B4-BE49-F238E27FC236}">
                  <a16:creationId xmlns:a16="http://schemas.microsoft.com/office/drawing/2014/main" id="{380D4448-300C-4A5D-971F-561B664BF012}"/>
                </a:ext>
              </a:extLst>
            </p:cNvPr>
            <p:cNvSpPr>
              <a:spLocks noChangeShapeType="1"/>
            </p:cNvSpPr>
            <p:nvPr/>
          </p:nvSpPr>
          <p:spPr bwMode="auto">
            <a:xfrm flipV="1">
              <a:off x="293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2" name="Line 20">
              <a:extLst>
                <a:ext uri="{FF2B5EF4-FFF2-40B4-BE49-F238E27FC236}">
                  <a16:creationId xmlns:a16="http://schemas.microsoft.com/office/drawing/2014/main" id="{DCA40863-179C-4832-B911-A57D48BB0AB9}"/>
                </a:ext>
              </a:extLst>
            </p:cNvPr>
            <p:cNvSpPr>
              <a:spLocks noChangeShapeType="1"/>
            </p:cNvSpPr>
            <p:nvPr/>
          </p:nvSpPr>
          <p:spPr bwMode="auto">
            <a:xfrm>
              <a:off x="1498" y="2610"/>
              <a:ext cx="14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3" name="Line 21">
              <a:extLst>
                <a:ext uri="{FF2B5EF4-FFF2-40B4-BE49-F238E27FC236}">
                  <a16:creationId xmlns:a16="http://schemas.microsoft.com/office/drawing/2014/main" id="{F3829386-B20F-4251-96BF-B07A60C9A6C3}"/>
                </a:ext>
              </a:extLst>
            </p:cNvPr>
            <p:cNvSpPr>
              <a:spLocks noChangeShapeType="1"/>
            </p:cNvSpPr>
            <p:nvPr/>
          </p:nvSpPr>
          <p:spPr bwMode="auto">
            <a:xfrm flipV="1">
              <a:off x="130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4" name="Line 22">
              <a:extLst>
                <a:ext uri="{FF2B5EF4-FFF2-40B4-BE49-F238E27FC236}">
                  <a16:creationId xmlns:a16="http://schemas.microsoft.com/office/drawing/2014/main" id="{EE299828-560B-42D1-BCB1-1C2E9E0DC67E}"/>
                </a:ext>
              </a:extLst>
            </p:cNvPr>
            <p:cNvSpPr>
              <a:spLocks noChangeShapeType="1"/>
            </p:cNvSpPr>
            <p:nvPr/>
          </p:nvSpPr>
          <p:spPr bwMode="auto">
            <a:xfrm flipV="1">
              <a:off x="274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5" name="Line 23">
              <a:extLst>
                <a:ext uri="{FF2B5EF4-FFF2-40B4-BE49-F238E27FC236}">
                  <a16:creationId xmlns:a16="http://schemas.microsoft.com/office/drawing/2014/main" id="{A189869C-306F-4F1E-8870-9DD1DEB4809A}"/>
                </a:ext>
              </a:extLst>
            </p:cNvPr>
            <p:cNvSpPr>
              <a:spLocks noChangeShapeType="1"/>
            </p:cNvSpPr>
            <p:nvPr/>
          </p:nvSpPr>
          <p:spPr bwMode="auto">
            <a:xfrm>
              <a:off x="1306" y="2496"/>
              <a:ext cx="144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6" name="Line 24">
              <a:extLst>
                <a:ext uri="{FF2B5EF4-FFF2-40B4-BE49-F238E27FC236}">
                  <a16:creationId xmlns:a16="http://schemas.microsoft.com/office/drawing/2014/main" id="{025AFBE4-ECBF-4365-ACBC-8742F1DC3192}"/>
                </a:ext>
              </a:extLst>
            </p:cNvPr>
            <p:cNvSpPr>
              <a:spLocks noChangeShapeType="1"/>
            </p:cNvSpPr>
            <p:nvPr/>
          </p:nvSpPr>
          <p:spPr bwMode="auto">
            <a:xfrm flipV="1">
              <a:off x="3418"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7" name="Line 25">
              <a:extLst>
                <a:ext uri="{FF2B5EF4-FFF2-40B4-BE49-F238E27FC236}">
                  <a16:creationId xmlns:a16="http://schemas.microsoft.com/office/drawing/2014/main" id="{A0CAF5B0-07EC-4393-B438-96C194C5B609}"/>
                </a:ext>
              </a:extLst>
            </p:cNvPr>
            <p:cNvSpPr>
              <a:spLocks noChangeShapeType="1"/>
            </p:cNvSpPr>
            <p:nvPr/>
          </p:nvSpPr>
          <p:spPr bwMode="auto">
            <a:xfrm flipV="1">
              <a:off x="970"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8" name="Line 26">
              <a:extLst>
                <a:ext uri="{FF2B5EF4-FFF2-40B4-BE49-F238E27FC236}">
                  <a16:creationId xmlns:a16="http://schemas.microsoft.com/office/drawing/2014/main" id="{8FBFB2AA-3F2E-4467-9FC5-FFBF3394D773}"/>
                </a:ext>
              </a:extLst>
            </p:cNvPr>
            <p:cNvSpPr>
              <a:spLocks noChangeShapeType="1"/>
            </p:cNvSpPr>
            <p:nvPr/>
          </p:nvSpPr>
          <p:spPr bwMode="auto">
            <a:xfrm>
              <a:off x="970" y="2400"/>
              <a:ext cx="24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39" name="Line 27">
              <a:extLst>
                <a:ext uri="{FF2B5EF4-FFF2-40B4-BE49-F238E27FC236}">
                  <a16:creationId xmlns:a16="http://schemas.microsoft.com/office/drawing/2014/main" id="{5D97167A-7C00-4C87-8638-7735E9285204}"/>
                </a:ext>
              </a:extLst>
            </p:cNvPr>
            <p:cNvSpPr>
              <a:spLocks noChangeShapeType="1"/>
            </p:cNvSpPr>
            <p:nvPr/>
          </p:nvSpPr>
          <p:spPr bwMode="auto">
            <a:xfrm flipV="1">
              <a:off x="2506"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0" name="Line 28">
              <a:extLst>
                <a:ext uri="{FF2B5EF4-FFF2-40B4-BE49-F238E27FC236}">
                  <a16:creationId xmlns:a16="http://schemas.microsoft.com/office/drawing/2014/main" id="{4B318488-F8E9-4145-84BF-D8DA3061A0DE}"/>
                </a:ext>
              </a:extLst>
            </p:cNvPr>
            <p:cNvSpPr>
              <a:spLocks noChangeShapeType="1"/>
            </p:cNvSpPr>
            <p:nvPr/>
          </p:nvSpPr>
          <p:spPr bwMode="auto">
            <a:xfrm flipV="1">
              <a:off x="634"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1" name="Line 29">
              <a:extLst>
                <a:ext uri="{FF2B5EF4-FFF2-40B4-BE49-F238E27FC236}">
                  <a16:creationId xmlns:a16="http://schemas.microsoft.com/office/drawing/2014/main" id="{BFDC5FC4-4A54-4BB1-AA87-1B55F8F0AEE0}"/>
                </a:ext>
              </a:extLst>
            </p:cNvPr>
            <p:cNvSpPr>
              <a:spLocks noChangeShapeType="1"/>
            </p:cNvSpPr>
            <p:nvPr/>
          </p:nvSpPr>
          <p:spPr bwMode="auto">
            <a:xfrm>
              <a:off x="634" y="2544"/>
              <a:ext cx="1871" cy="0"/>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2" name="Line 30">
              <a:extLst>
                <a:ext uri="{FF2B5EF4-FFF2-40B4-BE49-F238E27FC236}">
                  <a16:creationId xmlns:a16="http://schemas.microsoft.com/office/drawing/2014/main" id="{6FDDF8C9-DE49-4EBD-BC9C-AA4CA896AFA0}"/>
                </a:ext>
              </a:extLst>
            </p:cNvPr>
            <p:cNvSpPr>
              <a:spLocks noChangeShapeType="1"/>
            </p:cNvSpPr>
            <p:nvPr/>
          </p:nvSpPr>
          <p:spPr bwMode="auto">
            <a:xfrm flipV="1">
              <a:off x="538"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3" name="Line 31">
              <a:extLst>
                <a:ext uri="{FF2B5EF4-FFF2-40B4-BE49-F238E27FC236}">
                  <a16:creationId xmlns:a16="http://schemas.microsoft.com/office/drawing/2014/main" id="{63005BC0-048C-443E-9C3F-A4E2877BF2BA}"/>
                </a:ext>
              </a:extLst>
            </p:cNvPr>
            <p:cNvSpPr>
              <a:spLocks noChangeShapeType="1"/>
            </p:cNvSpPr>
            <p:nvPr/>
          </p:nvSpPr>
          <p:spPr bwMode="auto">
            <a:xfrm flipV="1">
              <a:off x="2362"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4" name="Line 32">
              <a:extLst>
                <a:ext uri="{FF2B5EF4-FFF2-40B4-BE49-F238E27FC236}">
                  <a16:creationId xmlns:a16="http://schemas.microsoft.com/office/drawing/2014/main" id="{A6E4639B-9F9E-4D36-88B5-AA91E4165356}"/>
                </a:ext>
              </a:extLst>
            </p:cNvPr>
            <p:cNvSpPr>
              <a:spLocks noChangeShapeType="1"/>
            </p:cNvSpPr>
            <p:nvPr/>
          </p:nvSpPr>
          <p:spPr bwMode="auto">
            <a:xfrm>
              <a:off x="538" y="2592"/>
              <a:ext cx="1871"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6D8EFB03-D3E9-496D-9018-9F449586209E}"/>
              </a:ext>
            </a:extLst>
          </p:cNvPr>
          <p:cNvSpPr>
            <a:spLocks noGrp="1" noChangeArrowheads="1"/>
          </p:cNvSpPr>
          <p:nvPr>
            <p:ph type="title"/>
          </p:nvPr>
        </p:nvSpPr>
        <p:spPr>
          <a:xfrm>
            <a:off x="228600" y="76200"/>
            <a:ext cx="8763000" cy="1295400"/>
          </a:xfrm>
        </p:spPr>
        <p:txBody>
          <a:bodyPr/>
          <a:lstStyle/>
          <a:p>
            <a:pPr eaLnBrk="1" hangingPunct="1"/>
            <a:r>
              <a:rPr lang="en-US" altLang="en-US" sz="4000">
                <a:latin typeface="Tahoma" panose="020B0604030504040204" pitchFamily="34" charset="0"/>
              </a:rPr>
              <a:t>What is different from other analyses?</a:t>
            </a:r>
          </a:p>
        </p:txBody>
      </p:sp>
      <p:sp>
        <p:nvSpPr>
          <p:cNvPr id="91139" name="Rectangle 3">
            <a:extLst>
              <a:ext uri="{FF2B5EF4-FFF2-40B4-BE49-F238E27FC236}">
                <a16:creationId xmlns:a16="http://schemas.microsoft.com/office/drawing/2014/main" id="{CE619ACD-F849-4C17-87BB-12485C63B7D5}"/>
              </a:ext>
            </a:extLst>
          </p:cNvPr>
          <p:cNvSpPr>
            <a:spLocks noGrp="1" noChangeArrowheads="1"/>
          </p:cNvSpPr>
          <p:nvPr>
            <p:ph type="body" sz="half" idx="1"/>
          </p:nvPr>
        </p:nvSpPr>
        <p:spPr>
          <a:xfrm>
            <a:off x="457200" y="1219200"/>
            <a:ext cx="8534400" cy="5105400"/>
          </a:xfrm>
        </p:spPr>
        <p:txBody>
          <a:bodyPr/>
          <a:lstStyle/>
          <a:p>
            <a:pPr eaLnBrk="1" hangingPunct="1">
              <a:lnSpc>
                <a:spcPct val="80000"/>
              </a:lnSpc>
            </a:pPr>
            <a:r>
              <a:rPr lang="en-US" altLang="en-US" sz="2400" b="1">
                <a:latin typeface="Tahoma" panose="020B0604030504040204" pitchFamily="34" charset="0"/>
              </a:rPr>
              <a:t>Emphasis on modules instead of individual genes</a:t>
            </a:r>
          </a:p>
          <a:p>
            <a:pPr lvl="1" eaLnBrk="1" hangingPunct="1">
              <a:lnSpc>
                <a:spcPct val="80000"/>
              </a:lnSpc>
            </a:pPr>
            <a:r>
              <a:rPr lang="en-US" altLang="en-US" sz="2400">
                <a:latin typeface="Tahoma" panose="020B0604030504040204" pitchFamily="34" charset="0"/>
              </a:rPr>
              <a:t>Greatly alleviates the problem of multiple comparisons</a:t>
            </a:r>
          </a:p>
          <a:p>
            <a:pPr eaLnBrk="1" hangingPunct="1">
              <a:lnSpc>
                <a:spcPct val="80000"/>
              </a:lnSpc>
            </a:pPr>
            <a:r>
              <a:rPr lang="en-US" altLang="en-US" sz="2400">
                <a:latin typeface="Tahoma" panose="020B0604030504040204" pitchFamily="34" charset="0"/>
              </a:rPr>
              <a:t>Use of intramodular connectivity to find key drivers</a:t>
            </a:r>
          </a:p>
          <a:p>
            <a:pPr lvl="1" eaLnBrk="1" hangingPunct="1">
              <a:lnSpc>
                <a:spcPct val="80000"/>
              </a:lnSpc>
            </a:pPr>
            <a:r>
              <a:rPr lang="en-US" altLang="en-US" sz="2400">
                <a:latin typeface="Tahoma" panose="020B0604030504040204" pitchFamily="34" charset="0"/>
              </a:rPr>
              <a:t>Quantifies module membership </a:t>
            </a:r>
          </a:p>
          <a:p>
            <a:pPr lvl="1" eaLnBrk="1" hangingPunct="1">
              <a:lnSpc>
                <a:spcPct val="80000"/>
              </a:lnSpc>
            </a:pPr>
            <a:r>
              <a:rPr lang="en-US" altLang="en-US" sz="2400">
                <a:latin typeface="Tahoma" panose="020B0604030504040204" pitchFamily="34" charset="0"/>
              </a:rPr>
              <a:t>Module definition is only based on interconnectedness</a:t>
            </a:r>
          </a:p>
          <a:p>
            <a:pPr lvl="1" eaLnBrk="1" hangingPunct="1">
              <a:lnSpc>
                <a:spcPct val="80000"/>
              </a:lnSpc>
            </a:pPr>
            <a:r>
              <a:rPr lang="en-US" altLang="en-US" sz="2400">
                <a:latin typeface="Tahoma" panose="020B0604030504040204" pitchFamily="34" charset="0"/>
              </a:rPr>
              <a:t>No prior pathway information is used for module definition</a:t>
            </a:r>
          </a:p>
          <a:p>
            <a:pPr lvl="1" eaLnBrk="1" hangingPunct="1">
              <a:lnSpc>
                <a:spcPct val="80000"/>
              </a:lnSpc>
            </a:pPr>
            <a:r>
              <a:rPr lang="en-US" altLang="en-US" sz="2400">
                <a:latin typeface="Tahoma" panose="020B0604030504040204" pitchFamily="34" charset="0"/>
              </a:rPr>
              <a:t>Two module (eigengenes) can be highly correlated</a:t>
            </a:r>
          </a:p>
          <a:p>
            <a:pPr eaLnBrk="1" hangingPunct="1">
              <a:lnSpc>
                <a:spcPct val="80000"/>
              </a:lnSpc>
            </a:pPr>
            <a:r>
              <a:rPr lang="en-US" altLang="en-US" sz="2400">
                <a:latin typeface="Tahoma" panose="020B0604030504040204" pitchFamily="34" charset="0"/>
              </a:rPr>
              <a:t>Emphasis on a unified approach for relating variables</a:t>
            </a:r>
          </a:p>
          <a:p>
            <a:pPr lvl="1" eaLnBrk="1" hangingPunct="1">
              <a:lnSpc>
                <a:spcPct val="80000"/>
              </a:lnSpc>
            </a:pPr>
            <a:r>
              <a:rPr lang="en-US" altLang="en-US" sz="2400">
                <a:latin typeface="Tahoma" panose="020B0604030504040204" pitchFamily="34" charset="0"/>
              </a:rPr>
              <a:t>Default: correlation (biweight midcorrelation)</a:t>
            </a:r>
          </a:p>
          <a:p>
            <a:pPr lvl="1" eaLnBrk="1" hangingPunct="1">
              <a:lnSpc>
                <a:spcPct val="80000"/>
              </a:lnSpc>
            </a:pPr>
            <a:r>
              <a:rPr lang="en-US" altLang="en-US" sz="2400">
                <a:latin typeface="Tahoma" panose="020B0604030504040204" pitchFamily="34" charset="0"/>
              </a:rPr>
              <a:t>Rationale: </a:t>
            </a:r>
          </a:p>
          <a:p>
            <a:pPr lvl="2" eaLnBrk="1" hangingPunct="1">
              <a:lnSpc>
                <a:spcPct val="80000"/>
              </a:lnSpc>
            </a:pPr>
            <a:r>
              <a:rPr lang="en-US" altLang="en-US">
                <a:latin typeface="Tahoma" panose="020B0604030504040204" pitchFamily="34" charset="0"/>
              </a:rPr>
              <a:t>puts different data sets on the same mathematical footing </a:t>
            </a:r>
          </a:p>
          <a:p>
            <a:pPr eaLnBrk="1" hangingPunct="1">
              <a:lnSpc>
                <a:spcPct val="80000"/>
              </a:lnSpc>
            </a:pPr>
            <a:r>
              <a:rPr lang="en-US" altLang="en-US" sz="2400">
                <a:latin typeface="Tahoma" panose="020B0604030504040204" pitchFamily="34" charset="0"/>
              </a:rPr>
              <a:t>Technical Details: soft thresholding with the power adjacency function, topological overlap matrix to measure interconnectedness</a:t>
            </a:r>
          </a:p>
          <a:p>
            <a:pPr eaLnBrk="1" hangingPunct="1">
              <a:lnSpc>
                <a:spcPct val="80000"/>
              </a:lnSpc>
            </a:pPr>
            <a:endParaRPr lang="en-US" altLang="en-US" sz="2000">
              <a:latin typeface="Tahoma" panose="020B060403050404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2AF9517C-7BCC-4A60-89A6-834B8996949F}"/>
              </a:ext>
            </a:extLst>
          </p:cNvPr>
          <p:cNvSpPr>
            <a:spLocks noGrp="1" noChangeArrowheads="1"/>
          </p:cNvSpPr>
          <p:nvPr>
            <p:ph type="ctrTitle"/>
          </p:nvPr>
        </p:nvSpPr>
        <p:spPr>
          <a:xfrm>
            <a:off x="304800" y="1905000"/>
            <a:ext cx="8534400" cy="2514600"/>
          </a:xfrm>
          <a:solidFill>
            <a:srgbClr val="66FFFF"/>
          </a:solidFill>
        </p:spPr>
        <p:txBody>
          <a:bodyPr/>
          <a:lstStyle/>
          <a:p>
            <a:pPr eaLnBrk="1" hangingPunct="1"/>
            <a:r>
              <a:rPr lang="en-US" altLang="en-US" sz="2400"/>
              <a:t>Case Study 1:</a:t>
            </a:r>
            <a:br>
              <a:rPr lang="en-US" altLang="en-US" sz="2400"/>
            </a:br>
            <a:r>
              <a:rPr lang="en-US" altLang="en-US" sz="2400"/>
              <a:t>Finding brain cancer genes</a:t>
            </a:r>
            <a:br>
              <a:rPr lang="en-US" altLang="en-US" sz="2400"/>
            </a:br>
            <a:r>
              <a:rPr lang="en-US" altLang="en-US" sz="1600"/>
              <a:t>Horvath S, Zhang B, Carlson M, Lu KV, Zhu S, Felciano RM, Laurance MF, Zhao W, Shu, Q, Lee Y, Scheck AC, Liau LM, Wu H, Geschwind DH, Febbo PG, Kornblum HI, Cloughesy TF, Nelson SF, Mischel PS (2006) "Analysis of Oncogenic Signaling Networks in Glioblastoma Identifies ASPM as a Novel Molecular Target", PNAS | November 14, 2006 | vol. 103 | no. 46</a:t>
            </a:r>
            <a:endParaRPr lang="en-US"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03-01-Marcs-Figure1">
            <a:extLst>
              <a:ext uri="{FF2B5EF4-FFF2-40B4-BE49-F238E27FC236}">
                <a16:creationId xmlns:a16="http://schemas.microsoft.com/office/drawing/2014/main" id="{1971F9A2-9B48-4C21-91C7-60ABC592E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6866"/>
          <a:stretch>
            <a:fillRect/>
          </a:stretch>
        </p:blipFill>
        <p:spPr bwMode="auto">
          <a:xfrm>
            <a:off x="2895600" y="1477963"/>
            <a:ext cx="62484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Text Box 3">
            <a:extLst>
              <a:ext uri="{FF2B5EF4-FFF2-40B4-BE49-F238E27FC236}">
                <a16:creationId xmlns:a16="http://schemas.microsoft.com/office/drawing/2014/main" id="{EF273764-6F92-4605-A63D-8BF392A6DFE9}"/>
              </a:ext>
            </a:extLst>
          </p:cNvPr>
          <p:cNvSpPr txBox="1">
            <a:spLocks noChangeArrowheads="1"/>
          </p:cNvSpPr>
          <p:nvPr/>
        </p:nvSpPr>
        <p:spPr bwMode="auto">
          <a:xfrm>
            <a:off x="1219200" y="982663"/>
            <a:ext cx="7615238"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Topological Overlap Plot	     Gene Functions</a:t>
            </a: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endParaRPr lang="en-US" altLang="en-US" sz="2400" b="1">
              <a:latin typeface="Tahoma" panose="020B0604030504040204" pitchFamily="34" charset="0"/>
            </a:endParaRPr>
          </a:p>
          <a:p>
            <a:pPr eaLnBrk="1" hangingPunct="1"/>
            <a:r>
              <a:rPr lang="en-US" altLang="en-US" sz="2400" b="1">
                <a:latin typeface="Tahoma" panose="020B0604030504040204" pitchFamily="34" charset="0"/>
              </a:rPr>
              <a:t>Multi Dimensional Scaling	    Traditional View</a:t>
            </a:r>
            <a:endParaRPr lang="en-US" altLang="en-US" sz="2400" b="1">
              <a:solidFill>
                <a:srgbClr val="FF3300"/>
              </a:solidFill>
              <a:latin typeface="Tahoma" panose="020B0604030504040204" pitchFamily="34" charset="0"/>
            </a:endParaRPr>
          </a:p>
        </p:txBody>
      </p:sp>
      <p:sp>
        <p:nvSpPr>
          <p:cNvPr id="93188" name="Text Box 4">
            <a:extLst>
              <a:ext uri="{FF2B5EF4-FFF2-40B4-BE49-F238E27FC236}">
                <a16:creationId xmlns:a16="http://schemas.microsoft.com/office/drawing/2014/main" id="{883C14D5-2F2B-4AD9-B919-C60CEA953951}"/>
              </a:ext>
            </a:extLst>
          </p:cNvPr>
          <p:cNvSpPr txBox="1">
            <a:spLocks noChangeArrowheads="1"/>
          </p:cNvSpPr>
          <p:nvPr/>
        </p:nvSpPr>
        <p:spPr bwMode="auto">
          <a:xfrm>
            <a:off x="1524000" y="244475"/>
            <a:ext cx="6826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ahoma" panose="020B0604030504040204" pitchFamily="34" charset="0"/>
              </a:rPr>
              <a:t>Different Ways of Depicting Gene Modules</a:t>
            </a:r>
          </a:p>
        </p:txBody>
      </p:sp>
      <p:sp>
        <p:nvSpPr>
          <p:cNvPr id="93189" name="Text Box 5">
            <a:extLst>
              <a:ext uri="{FF2B5EF4-FFF2-40B4-BE49-F238E27FC236}">
                <a16:creationId xmlns:a16="http://schemas.microsoft.com/office/drawing/2014/main" id="{BEC11D94-6D88-4796-A98B-CE1DC52BC84A}"/>
              </a:ext>
            </a:extLst>
          </p:cNvPr>
          <p:cNvSpPr txBox="1">
            <a:spLocks noChangeArrowheads="1"/>
          </p:cNvSpPr>
          <p:nvPr/>
        </p:nvSpPr>
        <p:spPr bwMode="auto">
          <a:xfrm>
            <a:off x="7467600" y="3429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3190" name="Text Box 6">
            <a:extLst>
              <a:ext uri="{FF2B5EF4-FFF2-40B4-BE49-F238E27FC236}">
                <a16:creationId xmlns:a16="http://schemas.microsoft.com/office/drawing/2014/main" id="{66B768FE-26AF-47C0-A59E-8DC43248E1B1}"/>
              </a:ext>
            </a:extLst>
          </p:cNvPr>
          <p:cNvSpPr txBox="1">
            <a:spLocks noChangeArrowheads="1"/>
          </p:cNvSpPr>
          <p:nvPr/>
        </p:nvSpPr>
        <p:spPr bwMode="auto">
          <a:xfrm>
            <a:off x="76200" y="1870075"/>
            <a:ext cx="2944813"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1) Rows and columns </a:t>
            </a:r>
          </a:p>
          <a:p>
            <a:pPr eaLnBrk="1" hangingPunct="1"/>
            <a:r>
              <a:rPr lang="en-US" altLang="en-US" sz="2000">
                <a:latin typeface="Tahoma" panose="020B0604030504040204" pitchFamily="34" charset="0"/>
              </a:rPr>
              <a:t>correspond to genes</a:t>
            </a:r>
          </a:p>
          <a:p>
            <a:pPr eaLnBrk="1" hangingPunct="1"/>
            <a:r>
              <a:rPr lang="en-US" altLang="en-US" sz="2000">
                <a:latin typeface="Tahoma" panose="020B0604030504040204" pitchFamily="34" charset="0"/>
              </a:rPr>
              <a:t>2) Red boxes along </a:t>
            </a:r>
          </a:p>
          <a:p>
            <a:pPr eaLnBrk="1" hangingPunct="1"/>
            <a:r>
              <a:rPr lang="en-US" altLang="en-US" sz="2000">
                <a:latin typeface="Tahoma" panose="020B0604030504040204" pitchFamily="34" charset="0"/>
              </a:rPr>
              <a:t>diagonal are modules</a:t>
            </a:r>
          </a:p>
          <a:p>
            <a:pPr eaLnBrk="1" hangingPunct="1"/>
            <a:r>
              <a:rPr lang="en-US" altLang="en-US" sz="2000">
                <a:latin typeface="Tahoma" panose="020B0604030504040204" pitchFamily="34" charset="0"/>
              </a:rPr>
              <a:t>3) Color bands=modules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03-01-05-fetalsNormBrain-heatmap">
            <a:extLst>
              <a:ext uri="{FF2B5EF4-FFF2-40B4-BE49-F238E27FC236}">
                <a16:creationId xmlns:a16="http://schemas.microsoft.com/office/drawing/2014/main" id="{2EC87301-EFA7-4DD9-873C-049CBFD06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3" descr="03-01-05-Normals-heatmap">
            <a:extLst>
              <a:ext uri="{FF2B5EF4-FFF2-40B4-BE49-F238E27FC236}">
                <a16:creationId xmlns:a16="http://schemas.microsoft.com/office/drawing/2014/main" id="{14F72A69-8438-49D1-B227-940BB71D1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45720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4212" name="Group 4">
            <a:extLst>
              <a:ext uri="{FF2B5EF4-FFF2-40B4-BE49-F238E27FC236}">
                <a16:creationId xmlns:a16="http://schemas.microsoft.com/office/drawing/2014/main" id="{358D8916-BA69-4EB0-87F7-226F96F16B59}"/>
              </a:ext>
            </a:extLst>
          </p:cNvPr>
          <p:cNvGrpSpPr>
            <a:grpSpLocks/>
          </p:cNvGrpSpPr>
          <p:nvPr/>
        </p:nvGrpSpPr>
        <p:grpSpPr bwMode="auto">
          <a:xfrm>
            <a:off x="152400" y="1600200"/>
            <a:ext cx="5105400" cy="2819400"/>
            <a:chOff x="442" y="2400"/>
            <a:chExt cx="3216" cy="1776"/>
          </a:xfrm>
        </p:grpSpPr>
        <p:pic>
          <p:nvPicPr>
            <p:cNvPr id="94219" name="Picture 5" descr="gbm55old_dchip_14kALL_cox_8000mvgenes_p3600_imgHeatmap">
              <a:extLst>
                <a:ext uri="{FF2B5EF4-FFF2-40B4-BE49-F238E27FC236}">
                  <a16:creationId xmlns:a16="http://schemas.microsoft.com/office/drawing/2014/main" id="{A7302ED9-1DD5-4FBD-A53D-765000F9D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0" name="Picture 6" descr="gbm65new_3600_mapFromOld3600_imgHeatmap">
              <a:extLst>
                <a:ext uri="{FF2B5EF4-FFF2-40B4-BE49-F238E27FC236}">
                  <a16:creationId xmlns:a16="http://schemas.microsoft.com/office/drawing/2014/main" id="{7ED3D49E-98EB-4F73-ADD6-873EDDB85A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8"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21" name="Line 7">
              <a:extLst>
                <a:ext uri="{FF2B5EF4-FFF2-40B4-BE49-F238E27FC236}">
                  <a16:creationId xmlns:a16="http://schemas.microsoft.com/office/drawing/2014/main" id="{DCF88201-18AC-4E20-983F-46FC66ED0352}"/>
                </a:ext>
              </a:extLst>
            </p:cNvPr>
            <p:cNvSpPr>
              <a:spLocks noChangeShapeType="1"/>
            </p:cNvSpPr>
            <p:nvPr/>
          </p:nvSpPr>
          <p:spPr bwMode="auto">
            <a:xfrm flipV="1">
              <a:off x="149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8">
              <a:extLst>
                <a:ext uri="{FF2B5EF4-FFF2-40B4-BE49-F238E27FC236}">
                  <a16:creationId xmlns:a16="http://schemas.microsoft.com/office/drawing/2014/main" id="{C3798EA0-89B8-4AEB-BE1A-462CB5EE3826}"/>
                </a:ext>
              </a:extLst>
            </p:cNvPr>
            <p:cNvSpPr>
              <a:spLocks noChangeShapeType="1"/>
            </p:cNvSpPr>
            <p:nvPr/>
          </p:nvSpPr>
          <p:spPr bwMode="auto">
            <a:xfrm flipV="1">
              <a:off x="293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9">
              <a:extLst>
                <a:ext uri="{FF2B5EF4-FFF2-40B4-BE49-F238E27FC236}">
                  <a16:creationId xmlns:a16="http://schemas.microsoft.com/office/drawing/2014/main" id="{CBD29F84-53E7-4188-A0D6-01C7356622CA}"/>
                </a:ext>
              </a:extLst>
            </p:cNvPr>
            <p:cNvSpPr>
              <a:spLocks noChangeShapeType="1"/>
            </p:cNvSpPr>
            <p:nvPr/>
          </p:nvSpPr>
          <p:spPr bwMode="auto">
            <a:xfrm>
              <a:off x="1498" y="2610"/>
              <a:ext cx="14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10">
              <a:extLst>
                <a:ext uri="{FF2B5EF4-FFF2-40B4-BE49-F238E27FC236}">
                  <a16:creationId xmlns:a16="http://schemas.microsoft.com/office/drawing/2014/main" id="{788394B3-31C6-45F0-9B1C-0652E619903C}"/>
                </a:ext>
              </a:extLst>
            </p:cNvPr>
            <p:cNvSpPr>
              <a:spLocks noChangeShapeType="1"/>
            </p:cNvSpPr>
            <p:nvPr/>
          </p:nvSpPr>
          <p:spPr bwMode="auto">
            <a:xfrm flipV="1">
              <a:off x="130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11">
              <a:extLst>
                <a:ext uri="{FF2B5EF4-FFF2-40B4-BE49-F238E27FC236}">
                  <a16:creationId xmlns:a16="http://schemas.microsoft.com/office/drawing/2014/main" id="{47A68736-FD15-46D2-BD43-9917658FE3E7}"/>
                </a:ext>
              </a:extLst>
            </p:cNvPr>
            <p:cNvSpPr>
              <a:spLocks noChangeShapeType="1"/>
            </p:cNvSpPr>
            <p:nvPr/>
          </p:nvSpPr>
          <p:spPr bwMode="auto">
            <a:xfrm flipV="1">
              <a:off x="274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12">
              <a:extLst>
                <a:ext uri="{FF2B5EF4-FFF2-40B4-BE49-F238E27FC236}">
                  <a16:creationId xmlns:a16="http://schemas.microsoft.com/office/drawing/2014/main" id="{F673A461-2BF9-421A-96D0-2A5319DECCDB}"/>
                </a:ext>
              </a:extLst>
            </p:cNvPr>
            <p:cNvSpPr>
              <a:spLocks noChangeShapeType="1"/>
            </p:cNvSpPr>
            <p:nvPr/>
          </p:nvSpPr>
          <p:spPr bwMode="auto">
            <a:xfrm>
              <a:off x="1306" y="2496"/>
              <a:ext cx="144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7" name="Line 13">
              <a:extLst>
                <a:ext uri="{FF2B5EF4-FFF2-40B4-BE49-F238E27FC236}">
                  <a16:creationId xmlns:a16="http://schemas.microsoft.com/office/drawing/2014/main" id="{3E965E86-0979-47B4-9751-803C44C0DEC9}"/>
                </a:ext>
              </a:extLst>
            </p:cNvPr>
            <p:cNvSpPr>
              <a:spLocks noChangeShapeType="1"/>
            </p:cNvSpPr>
            <p:nvPr/>
          </p:nvSpPr>
          <p:spPr bwMode="auto">
            <a:xfrm flipV="1">
              <a:off x="3418"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8" name="Line 14">
              <a:extLst>
                <a:ext uri="{FF2B5EF4-FFF2-40B4-BE49-F238E27FC236}">
                  <a16:creationId xmlns:a16="http://schemas.microsoft.com/office/drawing/2014/main" id="{97F81875-9710-407F-846D-084CB692413E}"/>
                </a:ext>
              </a:extLst>
            </p:cNvPr>
            <p:cNvSpPr>
              <a:spLocks noChangeShapeType="1"/>
            </p:cNvSpPr>
            <p:nvPr/>
          </p:nvSpPr>
          <p:spPr bwMode="auto">
            <a:xfrm flipV="1">
              <a:off x="970"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9" name="Line 15">
              <a:extLst>
                <a:ext uri="{FF2B5EF4-FFF2-40B4-BE49-F238E27FC236}">
                  <a16:creationId xmlns:a16="http://schemas.microsoft.com/office/drawing/2014/main" id="{775DA260-D021-4AFF-AEB2-3810ECE40101}"/>
                </a:ext>
              </a:extLst>
            </p:cNvPr>
            <p:cNvSpPr>
              <a:spLocks noChangeShapeType="1"/>
            </p:cNvSpPr>
            <p:nvPr/>
          </p:nvSpPr>
          <p:spPr bwMode="auto">
            <a:xfrm>
              <a:off x="970" y="2400"/>
              <a:ext cx="24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0" name="Line 16">
              <a:extLst>
                <a:ext uri="{FF2B5EF4-FFF2-40B4-BE49-F238E27FC236}">
                  <a16:creationId xmlns:a16="http://schemas.microsoft.com/office/drawing/2014/main" id="{008DB5BD-6F16-4082-A668-D24E7DD5B82C}"/>
                </a:ext>
              </a:extLst>
            </p:cNvPr>
            <p:cNvSpPr>
              <a:spLocks noChangeShapeType="1"/>
            </p:cNvSpPr>
            <p:nvPr/>
          </p:nvSpPr>
          <p:spPr bwMode="auto">
            <a:xfrm flipV="1">
              <a:off x="2506"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1" name="Line 17">
              <a:extLst>
                <a:ext uri="{FF2B5EF4-FFF2-40B4-BE49-F238E27FC236}">
                  <a16:creationId xmlns:a16="http://schemas.microsoft.com/office/drawing/2014/main" id="{9EA1217C-7ED9-45C7-917B-D6B14C7F1B71}"/>
                </a:ext>
              </a:extLst>
            </p:cNvPr>
            <p:cNvSpPr>
              <a:spLocks noChangeShapeType="1"/>
            </p:cNvSpPr>
            <p:nvPr/>
          </p:nvSpPr>
          <p:spPr bwMode="auto">
            <a:xfrm flipV="1">
              <a:off x="634"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2" name="Line 18">
              <a:extLst>
                <a:ext uri="{FF2B5EF4-FFF2-40B4-BE49-F238E27FC236}">
                  <a16:creationId xmlns:a16="http://schemas.microsoft.com/office/drawing/2014/main" id="{5AF15FB5-B88D-4077-AD36-4005DD72997C}"/>
                </a:ext>
              </a:extLst>
            </p:cNvPr>
            <p:cNvSpPr>
              <a:spLocks noChangeShapeType="1"/>
            </p:cNvSpPr>
            <p:nvPr/>
          </p:nvSpPr>
          <p:spPr bwMode="auto">
            <a:xfrm>
              <a:off x="634" y="2544"/>
              <a:ext cx="1871" cy="0"/>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3" name="Line 19">
              <a:extLst>
                <a:ext uri="{FF2B5EF4-FFF2-40B4-BE49-F238E27FC236}">
                  <a16:creationId xmlns:a16="http://schemas.microsoft.com/office/drawing/2014/main" id="{064E25FD-1117-4884-ADD4-1C7B87A796A4}"/>
                </a:ext>
              </a:extLst>
            </p:cNvPr>
            <p:cNvSpPr>
              <a:spLocks noChangeShapeType="1"/>
            </p:cNvSpPr>
            <p:nvPr/>
          </p:nvSpPr>
          <p:spPr bwMode="auto">
            <a:xfrm flipV="1">
              <a:off x="538"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4" name="Line 20">
              <a:extLst>
                <a:ext uri="{FF2B5EF4-FFF2-40B4-BE49-F238E27FC236}">
                  <a16:creationId xmlns:a16="http://schemas.microsoft.com/office/drawing/2014/main" id="{20960DDB-80E0-4748-8931-EA9E2B4C00A4}"/>
                </a:ext>
              </a:extLst>
            </p:cNvPr>
            <p:cNvSpPr>
              <a:spLocks noChangeShapeType="1"/>
            </p:cNvSpPr>
            <p:nvPr/>
          </p:nvSpPr>
          <p:spPr bwMode="auto">
            <a:xfrm flipV="1">
              <a:off x="2362"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5" name="Line 21">
              <a:extLst>
                <a:ext uri="{FF2B5EF4-FFF2-40B4-BE49-F238E27FC236}">
                  <a16:creationId xmlns:a16="http://schemas.microsoft.com/office/drawing/2014/main" id="{745E88ED-6207-440C-98E4-609035C04FF6}"/>
                </a:ext>
              </a:extLst>
            </p:cNvPr>
            <p:cNvSpPr>
              <a:spLocks noChangeShapeType="1"/>
            </p:cNvSpPr>
            <p:nvPr/>
          </p:nvSpPr>
          <p:spPr bwMode="auto">
            <a:xfrm>
              <a:off x="538" y="2592"/>
              <a:ext cx="1871"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4213" name="Text Box 22">
            <a:extLst>
              <a:ext uri="{FF2B5EF4-FFF2-40B4-BE49-F238E27FC236}">
                <a16:creationId xmlns:a16="http://schemas.microsoft.com/office/drawing/2014/main" id="{7611E2EE-3A46-4D6B-943D-D54B706A6246}"/>
              </a:ext>
            </a:extLst>
          </p:cNvPr>
          <p:cNvSpPr txBox="1">
            <a:spLocks noChangeArrowheads="1"/>
          </p:cNvSpPr>
          <p:nvPr/>
        </p:nvSpPr>
        <p:spPr bwMode="auto">
          <a:xfrm>
            <a:off x="228600" y="1143000"/>
            <a:ext cx="21336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55 Brain Tumors</a:t>
            </a:r>
          </a:p>
        </p:txBody>
      </p:sp>
      <p:sp>
        <p:nvSpPr>
          <p:cNvPr id="94214" name="Text Box 23">
            <a:extLst>
              <a:ext uri="{FF2B5EF4-FFF2-40B4-BE49-F238E27FC236}">
                <a16:creationId xmlns:a16="http://schemas.microsoft.com/office/drawing/2014/main" id="{4D4014E8-41C9-4DE9-AC5E-9F86B34919A9}"/>
              </a:ext>
            </a:extLst>
          </p:cNvPr>
          <p:cNvSpPr txBox="1">
            <a:spLocks noChangeArrowheads="1"/>
          </p:cNvSpPr>
          <p:nvPr/>
        </p:nvSpPr>
        <p:spPr bwMode="auto">
          <a:xfrm>
            <a:off x="2514600" y="1143000"/>
            <a:ext cx="36576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VALIDATION DATA: 65 Brain Tumors</a:t>
            </a:r>
          </a:p>
        </p:txBody>
      </p:sp>
      <p:sp>
        <p:nvSpPr>
          <p:cNvPr id="94215" name="Text Box 24">
            <a:extLst>
              <a:ext uri="{FF2B5EF4-FFF2-40B4-BE49-F238E27FC236}">
                <a16:creationId xmlns:a16="http://schemas.microsoft.com/office/drawing/2014/main" id="{D51C2AF0-9670-450A-823F-AB57340FA287}"/>
              </a:ext>
            </a:extLst>
          </p:cNvPr>
          <p:cNvSpPr txBox="1">
            <a:spLocks noChangeArrowheads="1"/>
          </p:cNvSpPr>
          <p:nvPr/>
        </p:nvSpPr>
        <p:spPr bwMode="auto">
          <a:xfrm>
            <a:off x="152400" y="4343400"/>
            <a:ext cx="24384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Normal brain (adult + fetal)</a:t>
            </a:r>
          </a:p>
        </p:txBody>
      </p:sp>
      <p:sp>
        <p:nvSpPr>
          <p:cNvPr id="94216" name="Text Box 25">
            <a:extLst>
              <a:ext uri="{FF2B5EF4-FFF2-40B4-BE49-F238E27FC236}">
                <a16:creationId xmlns:a16="http://schemas.microsoft.com/office/drawing/2014/main" id="{A198155A-0996-486D-8955-C4E960102939}"/>
              </a:ext>
            </a:extLst>
          </p:cNvPr>
          <p:cNvSpPr txBox="1">
            <a:spLocks noChangeArrowheads="1"/>
          </p:cNvSpPr>
          <p:nvPr/>
        </p:nvSpPr>
        <p:spPr bwMode="auto">
          <a:xfrm>
            <a:off x="2895600" y="4343400"/>
            <a:ext cx="2438400" cy="304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400" b="1">
                <a:cs typeface="Arial" panose="020B0604020202020204" pitchFamily="34" charset="0"/>
              </a:rPr>
              <a:t>Normal non-CNS tissues</a:t>
            </a:r>
          </a:p>
        </p:txBody>
      </p:sp>
      <p:sp>
        <p:nvSpPr>
          <p:cNvPr id="94217" name="Text Box 26">
            <a:extLst>
              <a:ext uri="{FF2B5EF4-FFF2-40B4-BE49-F238E27FC236}">
                <a16:creationId xmlns:a16="http://schemas.microsoft.com/office/drawing/2014/main" id="{126C7BF7-FD2E-47BF-9322-F933AE130804}"/>
              </a:ext>
            </a:extLst>
          </p:cNvPr>
          <p:cNvSpPr txBox="1">
            <a:spLocks noChangeArrowheads="1"/>
          </p:cNvSpPr>
          <p:nvPr/>
        </p:nvSpPr>
        <p:spPr bwMode="auto">
          <a:xfrm>
            <a:off x="457200" y="228600"/>
            <a:ext cx="856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Comparing the Module Structure in Cancer and Normal tissues</a:t>
            </a:r>
          </a:p>
        </p:txBody>
      </p:sp>
      <p:sp>
        <p:nvSpPr>
          <p:cNvPr id="94218" name="Text Box 27">
            <a:extLst>
              <a:ext uri="{FF2B5EF4-FFF2-40B4-BE49-F238E27FC236}">
                <a16:creationId xmlns:a16="http://schemas.microsoft.com/office/drawing/2014/main" id="{B8647DE5-C598-48E7-8556-593776BF4577}"/>
              </a:ext>
            </a:extLst>
          </p:cNvPr>
          <p:cNvSpPr txBox="1">
            <a:spLocks noChangeArrowheads="1"/>
          </p:cNvSpPr>
          <p:nvPr/>
        </p:nvSpPr>
        <p:spPr bwMode="auto">
          <a:xfrm>
            <a:off x="5181600" y="2498725"/>
            <a:ext cx="407035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latin typeface="Tahoma" panose="020B0604030504040204" pitchFamily="34" charset="0"/>
              </a:rPr>
              <a:t>Messages: </a:t>
            </a:r>
          </a:p>
          <a:p>
            <a:pPr eaLnBrk="1" hangingPunct="1"/>
            <a:r>
              <a:rPr lang="en-US" altLang="en-US" sz="2000">
                <a:latin typeface="Tahoma" panose="020B0604030504040204" pitchFamily="34" charset="0"/>
              </a:rPr>
              <a:t>1)Cancer modules can be </a:t>
            </a:r>
          </a:p>
          <a:p>
            <a:pPr eaLnBrk="1" hangingPunct="1"/>
            <a:r>
              <a:rPr lang="en-US" altLang="en-US" sz="2000">
                <a:latin typeface="Tahoma" panose="020B0604030504040204" pitchFamily="34" charset="0"/>
              </a:rPr>
              <a:t>independently validated</a:t>
            </a:r>
          </a:p>
          <a:p>
            <a:pPr eaLnBrk="1" hangingPunct="1"/>
            <a:r>
              <a:rPr lang="en-US" altLang="en-US" sz="2000">
                <a:latin typeface="Tahoma" panose="020B0604030504040204" pitchFamily="34" charset="0"/>
              </a:rPr>
              <a:t>2) Modules in brain cancer tissue </a:t>
            </a:r>
          </a:p>
          <a:p>
            <a:pPr eaLnBrk="1" hangingPunct="1"/>
            <a:r>
              <a:rPr lang="en-US" altLang="en-US" sz="2000">
                <a:latin typeface="Tahoma" panose="020B0604030504040204" pitchFamily="34" charset="0"/>
              </a:rPr>
              <a:t>can also be found in normal, </a:t>
            </a:r>
          </a:p>
          <a:p>
            <a:pPr eaLnBrk="1" hangingPunct="1"/>
            <a:r>
              <a:rPr lang="en-US" altLang="en-US" sz="2000">
                <a:latin typeface="Tahoma" panose="020B0604030504040204" pitchFamily="34" charset="0"/>
              </a:rPr>
              <a:t>non-brain tissue.</a:t>
            </a:r>
          </a:p>
          <a:p>
            <a:pPr eaLnBrk="1" hangingPunct="1"/>
            <a:r>
              <a:rPr lang="en-US" altLang="en-US" sz="2000">
                <a:latin typeface="Tahoma" panose="020B0604030504040204" pitchFamily="34" charset="0"/>
              </a:rPr>
              <a:t>--&gt; </a:t>
            </a:r>
          </a:p>
          <a:p>
            <a:pPr eaLnBrk="1" hangingPunct="1"/>
            <a:r>
              <a:rPr lang="en-US" altLang="en-US" sz="2000">
                <a:latin typeface="Tahoma" panose="020B0604030504040204" pitchFamily="34" charset="0"/>
              </a:rPr>
              <a:t>Insights into the biology of cancer</a:t>
            </a:r>
            <a:r>
              <a:rPr lang="en-US" altLang="en-US" sz="1600">
                <a:latin typeface="Tahoma" panose="020B0604030504040204" pitchFamily="34" charset="0"/>
              </a:rPr>
              <a:t> </a:t>
            </a:r>
            <a:endParaRPr lang="en-US" altLang="en-US" sz="2400">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51A4413-DC56-40C8-8693-13429AB842CE}"/>
              </a:ext>
            </a:extLst>
          </p:cNvPr>
          <p:cNvSpPr>
            <a:spLocks noGrp="1" noChangeArrowheads="1"/>
          </p:cNvSpPr>
          <p:nvPr>
            <p:ph type="ctrTitle"/>
          </p:nvPr>
        </p:nvSpPr>
        <p:spPr>
          <a:xfrm>
            <a:off x="457200" y="2362200"/>
            <a:ext cx="7924800" cy="1524000"/>
          </a:xfrm>
          <a:solidFill>
            <a:schemeClr val="accent1"/>
          </a:solidFill>
        </p:spPr>
        <p:txBody>
          <a:bodyPr/>
          <a:lstStyle/>
          <a:p>
            <a:pPr eaLnBrk="1" hangingPunct="1"/>
            <a:r>
              <a:rPr lang="en-US" altLang="en-US"/>
              <a:t>What is weighted gene co-expression network analysis?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1D9DAD0B-8798-4B93-B397-F97F282D1241}"/>
              </a:ext>
            </a:extLst>
          </p:cNvPr>
          <p:cNvSpPr>
            <a:spLocks noGrp="1" noChangeArrowheads="1"/>
          </p:cNvSpPr>
          <p:nvPr>
            <p:ph type="title"/>
          </p:nvPr>
        </p:nvSpPr>
        <p:spPr>
          <a:xfrm>
            <a:off x="685800" y="457200"/>
            <a:ext cx="7772400" cy="1143000"/>
          </a:xfrm>
        </p:spPr>
        <p:txBody>
          <a:bodyPr/>
          <a:lstStyle/>
          <a:p>
            <a:pPr eaLnBrk="1" hangingPunct="1"/>
            <a:r>
              <a:rPr lang="en-US" altLang="en-US" sz="4000"/>
              <a:t>Mean Prognostic Significance </a:t>
            </a:r>
            <a:br>
              <a:rPr lang="en-US" altLang="en-US" sz="4000"/>
            </a:br>
            <a:r>
              <a:rPr lang="en-US" altLang="en-US" sz="4000"/>
              <a:t>of Module Genes</a:t>
            </a:r>
          </a:p>
        </p:txBody>
      </p:sp>
      <p:pic>
        <p:nvPicPr>
          <p:cNvPr id="95235" name="Picture 3">
            <a:extLst>
              <a:ext uri="{FF2B5EF4-FFF2-40B4-BE49-F238E27FC236}">
                <a16:creationId xmlns:a16="http://schemas.microsoft.com/office/drawing/2014/main" id="{2DBCA098-FA27-464E-877F-5D52BCEB81E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752600"/>
            <a:ext cx="4476750" cy="4495800"/>
          </a:xfrm>
          <a:noFill/>
        </p:spPr>
      </p:pic>
      <p:sp>
        <p:nvSpPr>
          <p:cNvPr id="95236" name="Text Box 4">
            <a:extLst>
              <a:ext uri="{FF2B5EF4-FFF2-40B4-BE49-F238E27FC236}">
                <a16:creationId xmlns:a16="http://schemas.microsoft.com/office/drawing/2014/main" id="{A47066D0-450D-4FC8-B49C-B2773A8D2349}"/>
              </a:ext>
            </a:extLst>
          </p:cNvPr>
          <p:cNvSpPr txBox="1">
            <a:spLocks noChangeArrowheads="1"/>
          </p:cNvSpPr>
          <p:nvPr/>
        </p:nvSpPr>
        <p:spPr bwMode="auto">
          <a:xfrm>
            <a:off x="1447800" y="6096000"/>
            <a:ext cx="7170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Message: Focus the attention on the brown module genes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B763DED8-FCA1-4DEA-8309-5E440FC31D69}"/>
              </a:ext>
            </a:extLst>
          </p:cNvPr>
          <p:cNvSpPr>
            <a:spLocks noGrp="1" noChangeArrowheads="1"/>
          </p:cNvSpPr>
          <p:nvPr>
            <p:ph type="title"/>
          </p:nvPr>
        </p:nvSpPr>
        <p:spPr>
          <a:xfrm>
            <a:off x="0" y="152400"/>
            <a:ext cx="9144000" cy="1143000"/>
          </a:xfrm>
        </p:spPr>
        <p:txBody>
          <a:bodyPr/>
          <a:lstStyle/>
          <a:p>
            <a:pPr eaLnBrk="1" hangingPunct="1"/>
            <a:r>
              <a:rPr lang="en-US" altLang="en-US" sz="3200" b="1">
                <a:latin typeface="Tahoma" panose="020B0604030504040204" pitchFamily="34" charset="0"/>
                <a:cs typeface="Arial" panose="020B0604020202020204" pitchFamily="34" charset="0"/>
              </a:rPr>
              <a:t>Module hub genes predict cancer survival</a:t>
            </a:r>
            <a:r>
              <a:rPr lang="en-US" altLang="en-US" sz="4000" b="1">
                <a:cs typeface="Arial" panose="020B0604020202020204" pitchFamily="34" charset="0"/>
              </a:rPr>
              <a:t> </a:t>
            </a:r>
          </a:p>
        </p:txBody>
      </p:sp>
      <p:sp>
        <p:nvSpPr>
          <p:cNvPr id="96259" name="Rectangle 3">
            <a:extLst>
              <a:ext uri="{FF2B5EF4-FFF2-40B4-BE49-F238E27FC236}">
                <a16:creationId xmlns:a16="http://schemas.microsoft.com/office/drawing/2014/main" id="{87DA77CA-4BE2-4FB2-8096-4BF87B591254}"/>
              </a:ext>
            </a:extLst>
          </p:cNvPr>
          <p:cNvSpPr>
            <a:spLocks noGrp="1" noChangeArrowheads="1"/>
          </p:cNvSpPr>
          <p:nvPr>
            <p:ph type="body" idx="1"/>
          </p:nvPr>
        </p:nvSpPr>
        <p:spPr>
          <a:xfrm>
            <a:off x="552450" y="1066800"/>
            <a:ext cx="8039100" cy="4660900"/>
          </a:xfrm>
        </p:spPr>
        <p:txBody>
          <a:bodyPr/>
          <a:lstStyle/>
          <a:p>
            <a:pPr marL="609600" indent="-609600" eaLnBrk="1" hangingPunct="1">
              <a:buFontTx/>
              <a:buAutoNum type="arabicPeriod"/>
            </a:pPr>
            <a:r>
              <a:rPr lang="en-US" altLang="en-US" sz="2400" b="1">
                <a:cs typeface="Arial" panose="020B0604020202020204" pitchFamily="34" charset="0"/>
              </a:rPr>
              <a:t>Cox model to regress survival on gene expression levels </a:t>
            </a:r>
          </a:p>
          <a:p>
            <a:pPr marL="609600" indent="-609600" eaLnBrk="1" hangingPunct="1">
              <a:buFontTx/>
              <a:buAutoNum type="arabicPeriod"/>
            </a:pPr>
            <a:r>
              <a:rPr lang="en-US" altLang="en-US" sz="2400" b="1">
                <a:cs typeface="Arial" panose="020B0604020202020204" pitchFamily="34" charset="0"/>
              </a:rPr>
              <a:t>Defined prognostic significance as –log10(Cox-p-value) the survival association between each gene and glioblastoma patient survival</a:t>
            </a:r>
          </a:p>
          <a:p>
            <a:pPr marL="609600" indent="-609600" eaLnBrk="1" hangingPunct="1">
              <a:buFontTx/>
              <a:buAutoNum type="arabicPeriod"/>
            </a:pPr>
            <a:r>
              <a:rPr lang="en-US" altLang="en-US" sz="2400" b="1" i="1">
                <a:solidFill>
                  <a:schemeClr val="tx2"/>
                </a:solidFill>
                <a:cs typeface="Arial" panose="020B0604020202020204" pitchFamily="34" charset="0"/>
              </a:rPr>
              <a:t>A module-based measure of gene connectivity significantly and reproducibly identifies the genes that most strongly predict patient survival</a:t>
            </a:r>
          </a:p>
        </p:txBody>
      </p:sp>
      <p:pic>
        <p:nvPicPr>
          <p:cNvPr id="96260" name="Picture 4" descr="gbm55old_scatterSignif_k_in">
            <a:extLst>
              <a:ext uri="{FF2B5EF4-FFF2-40B4-BE49-F238E27FC236}">
                <a16:creationId xmlns:a16="http://schemas.microsoft.com/office/drawing/2014/main" id="{BDCDE8A8-959D-4AFC-BCAF-45D30B4F6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17"/>
          <a:stretch>
            <a:fillRect/>
          </a:stretch>
        </p:blipFill>
        <p:spPr bwMode="auto">
          <a:xfrm>
            <a:off x="990600" y="4187825"/>
            <a:ext cx="2895600"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5" descr="gbm65new_scatterSignif_k_in">
            <a:extLst>
              <a:ext uri="{FF2B5EF4-FFF2-40B4-BE49-F238E27FC236}">
                <a16:creationId xmlns:a16="http://schemas.microsoft.com/office/drawing/2014/main" id="{D7232830-7F25-4E22-B43B-482CC757B6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834"/>
          <a:stretch>
            <a:fillRect/>
          </a:stretch>
        </p:blipFill>
        <p:spPr bwMode="auto">
          <a:xfrm>
            <a:off x="4724400" y="4132263"/>
            <a:ext cx="2971800"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2" name="Text Box 6">
            <a:extLst>
              <a:ext uri="{FF2B5EF4-FFF2-40B4-BE49-F238E27FC236}">
                <a16:creationId xmlns:a16="http://schemas.microsoft.com/office/drawing/2014/main" id="{F5028015-33D3-4AE8-8F95-91F878E6D82C}"/>
              </a:ext>
            </a:extLst>
          </p:cNvPr>
          <p:cNvSpPr txBox="1">
            <a:spLocks noChangeArrowheads="1"/>
          </p:cNvSpPr>
          <p:nvPr/>
        </p:nvSpPr>
        <p:spPr bwMode="auto">
          <a:xfrm>
            <a:off x="787400" y="6264275"/>
            <a:ext cx="1879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cs typeface="Arial" panose="020B0604020202020204" pitchFamily="34" charset="0"/>
              </a:rPr>
              <a:t>Test set – 55 gbms</a:t>
            </a:r>
          </a:p>
          <a:p>
            <a:pPr eaLnBrk="1" hangingPunct="1"/>
            <a:r>
              <a:rPr lang="en-US" altLang="en-US" sz="1400" b="1">
                <a:cs typeface="Arial" panose="020B0604020202020204" pitchFamily="34" charset="0"/>
              </a:rPr>
              <a:t>r = 0.56; p-2.2 x 10</a:t>
            </a:r>
            <a:r>
              <a:rPr lang="en-US" altLang="en-US" sz="1400" b="1" baseline="30000">
                <a:cs typeface="Arial" panose="020B0604020202020204" pitchFamily="34" charset="0"/>
              </a:rPr>
              <a:t>-16</a:t>
            </a:r>
          </a:p>
        </p:txBody>
      </p:sp>
      <p:sp>
        <p:nvSpPr>
          <p:cNvPr id="96263" name="Text Box 7">
            <a:extLst>
              <a:ext uri="{FF2B5EF4-FFF2-40B4-BE49-F238E27FC236}">
                <a16:creationId xmlns:a16="http://schemas.microsoft.com/office/drawing/2014/main" id="{E96FD909-B60B-4332-877D-A0D0F7267843}"/>
              </a:ext>
            </a:extLst>
          </p:cNvPr>
          <p:cNvSpPr txBox="1">
            <a:spLocks noChangeArrowheads="1"/>
          </p:cNvSpPr>
          <p:nvPr/>
        </p:nvSpPr>
        <p:spPr bwMode="auto">
          <a:xfrm>
            <a:off x="5130800" y="6248400"/>
            <a:ext cx="22510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cs typeface="Arial" panose="020B0604020202020204" pitchFamily="34" charset="0"/>
              </a:rPr>
              <a:t>Validation set – 65 gbms</a:t>
            </a:r>
          </a:p>
          <a:p>
            <a:pPr eaLnBrk="1" hangingPunct="1"/>
            <a:r>
              <a:rPr lang="en-US" altLang="en-US" sz="1400" b="1">
                <a:cs typeface="Arial" panose="020B0604020202020204" pitchFamily="34" charset="0"/>
              </a:rPr>
              <a:t>r = 0.55; p-2.2 x 10</a:t>
            </a:r>
            <a:r>
              <a:rPr lang="en-US" altLang="en-US" sz="1400" b="1" baseline="30000">
                <a:cs typeface="Arial" panose="020B0604020202020204" pitchFamily="34" charset="0"/>
              </a:rPr>
              <a:t>-16</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4C2D98A-1A8F-4BEB-B76F-2CCE5D30B8F3}"/>
              </a:ext>
            </a:extLst>
          </p:cNvPr>
          <p:cNvSpPr>
            <a:spLocks noGrp="1" noChangeArrowheads="1"/>
          </p:cNvSpPr>
          <p:nvPr>
            <p:ph type="title"/>
          </p:nvPr>
        </p:nvSpPr>
        <p:spPr/>
        <p:txBody>
          <a:bodyPr/>
          <a:lstStyle/>
          <a:p>
            <a:pPr eaLnBrk="1" hangingPunct="1"/>
            <a:r>
              <a:rPr lang="en-US" altLang="en-US" sz="2400"/>
              <a:t>The fact that genes with high intramodular connectivity are more likely to be prognostically significant facilitates a novel screening strategy for finding prognostic genes</a:t>
            </a:r>
          </a:p>
        </p:txBody>
      </p:sp>
      <p:sp>
        <p:nvSpPr>
          <p:cNvPr id="97283" name="Rectangle 3">
            <a:extLst>
              <a:ext uri="{FF2B5EF4-FFF2-40B4-BE49-F238E27FC236}">
                <a16:creationId xmlns:a16="http://schemas.microsoft.com/office/drawing/2014/main" id="{BBC4CAE3-3B37-4751-8C4C-3D7D166836CE}"/>
              </a:ext>
            </a:extLst>
          </p:cNvPr>
          <p:cNvSpPr>
            <a:spLocks noGrp="1" noChangeArrowheads="1"/>
          </p:cNvSpPr>
          <p:nvPr>
            <p:ph type="body" idx="1"/>
          </p:nvPr>
        </p:nvSpPr>
        <p:spPr>
          <a:xfrm>
            <a:off x="457200" y="1981200"/>
            <a:ext cx="8458200" cy="4495800"/>
          </a:xfrm>
        </p:spPr>
        <p:txBody>
          <a:bodyPr/>
          <a:lstStyle/>
          <a:p>
            <a:pPr eaLnBrk="1" hangingPunct="1">
              <a:lnSpc>
                <a:spcPct val="90000"/>
              </a:lnSpc>
            </a:pPr>
            <a:r>
              <a:rPr lang="en-US" altLang="en-US" sz="2400" u="sng"/>
              <a:t>Focus on those genes with significant Cox regression p-value AND high intramodular connectivity. </a:t>
            </a:r>
          </a:p>
          <a:p>
            <a:pPr lvl="1" eaLnBrk="1" hangingPunct="1">
              <a:lnSpc>
                <a:spcPct val="90000"/>
              </a:lnSpc>
            </a:pPr>
            <a:r>
              <a:rPr lang="en-US" altLang="en-US" sz="2000"/>
              <a:t>It is essential to to take a module centric view: focus on intramodular connectivity of disease related module </a:t>
            </a:r>
          </a:p>
          <a:p>
            <a:pPr eaLnBrk="1" hangingPunct="1">
              <a:lnSpc>
                <a:spcPct val="90000"/>
              </a:lnSpc>
              <a:buFontTx/>
              <a:buNone/>
            </a:pPr>
            <a:endParaRPr lang="en-US" altLang="en-US" sz="2400"/>
          </a:p>
          <a:p>
            <a:pPr eaLnBrk="1" hangingPunct="1">
              <a:lnSpc>
                <a:spcPct val="90000"/>
              </a:lnSpc>
            </a:pPr>
            <a:r>
              <a:rPr lang="en-US" altLang="en-US" sz="2400"/>
              <a:t>Validation success rate= proportion of genes with independent test set Cox regression p-value&lt;0.05. </a:t>
            </a:r>
          </a:p>
          <a:p>
            <a:pPr eaLnBrk="1" hangingPunct="1">
              <a:lnSpc>
                <a:spcPct val="90000"/>
              </a:lnSpc>
            </a:pPr>
            <a:r>
              <a:rPr lang="en-US" altLang="en-US" sz="2400"/>
              <a:t>Validation success rate of network based screening approach (68%) </a:t>
            </a:r>
          </a:p>
          <a:p>
            <a:pPr eaLnBrk="1" hangingPunct="1">
              <a:lnSpc>
                <a:spcPct val="90000"/>
              </a:lnSpc>
            </a:pPr>
            <a:r>
              <a:rPr lang="en-US" altLang="en-US" sz="2400"/>
              <a:t>Standard approach involving top 300 most significant genes: 26%</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752F3A2C-F1A8-4EA6-914E-98AECE41BC13}"/>
              </a:ext>
            </a:extLst>
          </p:cNvPr>
          <p:cNvSpPr>
            <a:spLocks noGrp="1" noChangeArrowheads="1"/>
          </p:cNvSpPr>
          <p:nvPr>
            <p:ph type="title"/>
          </p:nvPr>
        </p:nvSpPr>
        <p:spPr>
          <a:xfrm>
            <a:off x="838200" y="152400"/>
            <a:ext cx="7772400" cy="1143000"/>
          </a:xfrm>
        </p:spPr>
        <p:txBody>
          <a:bodyPr/>
          <a:lstStyle/>
          <a:p>
            <a:pPr eaLnBrk="1" hangingPunct="1"/>
            <a:r>
              <a:rPr lang="en-US" altLang="en-US" sz="4000">
                <a:latin typeface="Tahoma" panose="020B0604030504040204" pitchFamily="34" charset="0"/>
              </a:rPr>
              <a:t>Validation success rate of gene expressions in independent data</a:t>
            </a:r>
          </a:p>
        </p:txBody>
      </p:sp>
      <p:pic>
        <p:nvPicPr>
          <p:cNvPr id="98307" name="Picture 3">
            <a:extLst>
              <a:ext uri="{FF2B5EF4-FFF2-40B4-BE49-F238E27FC236}">
                <a16:creationId xmlns:a16="http://schemas.microsoft.com/office/drawing/2014/main" id="{A4410A01-633C-46A3-B8F3-7D72CA865D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2286000"/>
            <a:ext cx="8077200" cy="4146550"/>
          </a:xfrm>
          <a:noFill/>
        </p:spPr>
      </p:pic>
      <p:sp>
        <p:nvSpPr>
          <p:cNvPr id="98308" name="Text Box 4">
            <a:extLst>
              <a:ext uri="{FF2B5EF4-FFF2-40B4-BE49-F238E27FC236}">
                <a16:creationId xmlns:a16="http://schemas.microsoft.com/office/drawing/2014/main" id="{048B409C-C0DB-49D6-84A8-61941504B5BC}"/>
              </a:ext>
            </a:extLst>
          </p:cNvPr>
          <p:cNvSpPr txBox="1">
            <a:spLocks noChangeArrowheads="1"/>
          </p:cNvSpPr>
          <p:nvPr/>
        </p:nvSpPr>
        <p:spPr bwMode="auto">
          <a:xfrm>
            <a:off x="2686050" y="44958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u="sng">
                <a:latin typeface="Times New Roman" panose="02020603050405020304" pitchFamily="18" charset="0"/>
              </a:rPr>
              <a:t>26%</a:t>
            </a:r>
          </a:p>
        </p:txBody>
      </p:sp>
      <p:sp>
        <p:nvSpPr>
          <p:cNvPr id="98309" name="Rectangle 5">
            <a:extLst>
              <a:ext uri="{FF2B5EF4-FFF2-40B4-BE49-F238E27FC236}">
                <a16:creationId xmlns:a16="http://schemas.microsoft.com/office/drawing/2014/main" id="{6774D074-416C-423A-A7E0-BA5A50279FF7}"/>
              </a:ext>
            </a:extLst>
          </p:cNvPr>
          <p:cNvSpPr>
            <a:spLocks noChangeArrowheads="1"/>
          </p:cNvSpPr>
          <p:nvPr/>
        </p:nvSpPr>
        <p:spPr bwMode="auto">
          <a:xfrm>
            <a:off x="2514600" y="5029200"/>
            <a:ext cx="9906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0" name="Text Box 6">
            <a:extLst>
              <a:ext uri="{FF2B5EF4-FFF2-40B4-BE49-F238E27FC236}">
                <a16:creationId xmlns:a16="http://schemas.microsoft.com/office/drawing/2014/main" id="{223285AD-AA58-4668-AFF5-9EDF24CCD29C}"/>
              </a:ext>
            </a:extLst>
          </p:cNvPr>
          <p:cNvSpPr txBox="1">
            <a:spLocks noChangeArrowheads="1"/>
          </p:cNvSpPr>
          <p:nvPr/>
        </p:nvSpPr>
        <p:spPr bwMode="auto">
          <a:xfrm>
            <a:off x="6858000" y="3124200"/>
            <a:ext cx="74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u="sng">
                <a:solidFill>
                  <a:srgbClr val="FF3300"/>
                </a:solidFill>
                <a:latin typeface="Times New Roman" panose="02020603050405020304" pitchFamily="18" charset="0"/>
              </a:rPr>
              <a:t>67%</a:t>
            </a:r>
          </a:p>
        </p:txBody>
      </p:sp>
      <p:sp>
        <p:nvSpPr>
          <p:cNvPr id="98311" name="Rectangle 7">
            <a:extLst>
              <a:ext uri="{FF2B5EF4-FFF2-40B4-BE49-F238E27FC236}">
                <a16:creationId xmlns:a16="http://schemas.microsoft.com/office/drawing/2014/main" id="{56371AFC-5167-4DE4-8B26-9E0FC34BA3A1}"/>
              </a:ext>
            </a:extLst>
          </p:cNvPr>
          <p:cNvSpPr>
            <a:spLocks noChangeArrowheads="1"/>
          </p:cNvSpPr>
          <p:nvPr/>
        </p:nvSpPr>
        <p:spPr bwMode="auto">
          <a:xfrm>
            <a:off x="6934200" y="3657600"/>
            <a:ext cx="5334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2" name="Rectangle 8">
            <a:extLst>
              <a:ext uri="{FF2B5EF4-FFF2-40B4-BE49-F238E27FC236}">
                <a16:creationId xmlns:a16="http://schemas.microsoft.com/office/drawing/2014/main" id="{43524519-CD88-49BE-97DB-3E5042584971}"/>
              </a:ext>
            </a:extLst>
          </p:cNvPr>
          <p:cNvSpPr>
            <a:spLocks noChangeArrowheads="1"/>
          </p:cNvSpPr>
          <p:nvPr/>
        </p:nvSpPr>
        <p:spPr bwMode="auto">
          <a:xfrm>
            <a:off x="838200" y="2438400"/>
            <a:ext cx="7391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3" name="Rectangle 9">
            <a:extLst>
              <a:ext uri="{FF2B5EF4-FFF2-40B4-BE49-F238E27FC236}">
                <a16:creationId xmlns:a16="http://schemas.microsoft.com/office/drawing/2014/main" id="{88A1F5B6-35C4-42D2-9A9A-5062C3A607A0}"/>
              </a:ext>
            </a:extLst>
          </p:cNvPr>
          <p:cNvSpPr>
            <a:spLocks noChangeArrowheads="1"/>
          </p:cNvSpPr>
          <p:nvPr/>
        </p:nvSpPr>
        <p:spPr bwMode="auto">
          <a:xfrm>
            <a:off x="762000" y="2743200"/>
            <a:ext cx="45720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4" name="Rectangle 10">
            <a:extLst>
              <a:ext uri="{FF2B5EF4-FFF2-40B4-BE49-F238E27FC236}">
                <a16:creationId xmlns:a16="http://schemas.microsoft.com/office/drawing/2014/main" id="{4641F46F-6713-4A1F-A74F-6CF34C41BFFB}"/>
              </a:ext>
            </a:extLst>
          </p:cNvPr>
          <p:cNvSpPr>
            <a:spLocks noChangeArrowheads="1"/>
          </p:cNvSpPr>
          <p:nvPr/>
        </p:nvSpPr>
        <p:spPr bwMode="auto">
          <a:xfrm>
            <a:off x="5029200" y="2667000"/>
            <a:ext cx="4572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8315" name="Text Box 11">
            <a:extLst>
              <a:ext uri="{FF2B5EF4-FFF2-40B4-BE49-F238E27FC236}">
                <a16:creationId xmlns:a16="http://schemas.microsoft.com/office/drawing/2014/main" id="{A6CA6430-340E-4D8B-BFDD-97F7367FDE25}"/>
              </a:ext>
            </a:extLst>
          </p:cNvPr>
          <p:cNvSpPr txBox="1">
            <a:spLocks noChangeArrowheads="1"/>
          </p:cNvSpPr>
          <p:nvPr/>
        </p:nvSpPr>
        <p:spPr bwMode="auto">
          <a:xfrm>
            <a:off x="304800" y="1616075"/>
            <a:ext cx="88392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ahoma" panose="020B0604030504040204" pitchFamily="34" charset="0"/>
              </a:rPr>
              <a:t>300 most significant genes		Network based screening </a:t>
            </a:r>
          </a:p>
          <a:p>
            <a:pPr eaLnBrk="1" hangingPunct="1"/>
            <a:r>
              <a:rPr lang="en-US" altLang="en-US" sz="2400">
                <a:latin typeface="Tahoma" panose="020B0604030504040204" pitchFamily="34" charset="0"/>
              </a:rPr>
              <a:t>(Cox p-value&lt;1.3*10</a:t>
            </a:r>
            <a:r>
              <a:rPr lang="en-US" altLang="en-US" sz="2400" baseline="30000">
                <a:latin typeface="Tahoma" panose="020B0604030504040204" pitchFamily="34" charset="0"/>
              </a:rPr>
              <a:t>-3</a:t>
            </a:r>
            <a:r>
              <a:rPr lang="en-US" altLang="en-US" sz="2400">
                <a:latin typeface="Tahoma" panose="020B0604030504040204" pitchFamily="34" charset="0"/>
              </a:rPr>
              <a:t>) 		p&lt;0.05 and </a:t>
            </a:r>
          </a:p>
          <a:p>
            <a:pPr eaLnBrk="1" hangingPunct="1"/>
            <a:r>
              <a:rPr lang="en-US" altLang="en-US" sz="2400">
                <a:latin typeface="Tahoma" panose="020B0604030504040204" pitchFamily="34" charset="0"/>
              </a:rPr>
              <a:t>					high intramodular connectivity</a:t>
            </a:r>
          </a:p>
          <a:p>
            <a:pPr eaLnBrk="1" hangingPunct="1"/>
            <a:r>
              <a:rPr lang="en-US" altLang="en-US" sz="2400">
                <a:latin typeface="Tahoma" panose="020B0604030504040204" pitchFamily="34" charset="0"/>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A42307C-F186-4CC7-97E0-12D88FD1027D}"/>
              </a:ext>
            </a:extLst>
          </p:cNvPr>
          <p:cNvSpPr>
            <a:spLocks noGrp="1" noChangeArrowheads="1"/>
          </p:cNvSpPr>
          <p:nvPr>
            <p:ph type="title"/>
          </p:nvPr>
        </p:nvSpPr>
        <p:spPr>
          <a:xfrm>
            <a:off x="838200" y="609600"/>
            <a:ext cx="7772400" cy="1143000"/>
          </a:xfrm>
        </p:spPr>
        <p:txBody>
          <a:bodyPr/>
          <a:lstStyle/>
          <a:p>
            <a:pPr eaLnBrk="1" hangingPunct="1"/>
            <a:r>
              <a:rPr lang="en-US" altLang="en-US" sz="3600">
                <a:solidFill>
                  <a:schemeClr val="tx1"/>
                </a:solidFill>
                <a:latin typeface="Tahoma" panose="020B0604030504040204" pitchFamily="34" charset="0"/>
              </a:rPr>
              <a:t>The network-based approach uncovers novel therapeutic targets</a:t>
            </a:r>
          </a:p>
        </p:txBody>
      </p:sp>
      <p:sp>
        <p:nvSpPr>
          <p:cNvPr id="99331" name="Rectangle 3">
            <a:extLst>
              <a:ext uri="{FF2B5EF4-FFF2-40B4-BE49-F238E27FC236}">
                <a16:creationId xmlns:a16="http://schemas.microsoft.com/office/drawing/2014/main" id="{C18D59E6-1135-41DE-8EB3-34A87D0F3F26}"/>
              </a:ext>
            </a:extLst>
          </p:cNvPr>
          <p:cNvSpPr>
            <a:spLocks noChangeArrowheads="1"/>
          </p:cNvSpPr>
          <p:nvPr/>
        </p:nvSpPr>
        <p:spPr bwMode="auto">
          <a:xfrm>
            <a:off x="381000" y="2513013"/>
            <a:ext cx="83058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400">
                <a:latin typeface="Arial Unicode MS" panose="020B0604020202020204" pitchFamily="34" charset="-128"/>
              </a:rPr>
              <a:t>Five of the top six hub genes in the mitosis module are already known cancer targets: topoisomerase II, </a:t>
            </a:r>
          </a:p>
          <a:p>
            <a:pPr algn="just"/>
            <a:r>
              <a:rPr lang="en-US" altLang="en-US" sz="2400">
                <a:latin typeface="Arial Unicode MS" panose="020B0604020202020204" pitchFamily="34" charset="-128"/>
              </a:rPr>
              <a:t>Rac1, TPX2, EZH2 and KIF14.</a:t>
            </a:r>
          </a:p>
          <a:p>
            <a:pPr algn="just"/>
            <a:r>
              <a:rPr lang="en-US" altLang="en-US" sz="2400">
                <a:latin typeface="Arial Unicode MS" panose="020B0604020202020204" pitchFamily="34" charset="-128"/>
              </a:rPr>
              <a:t>We hypothesized that the 6-th gene ASPM gene is novel therapeutic target. ASPM encodes the human ortholog of a drosophila mitotic spindle protein.</a:t>
            </a:r>
          </a:p>
          <a:p>
            <a:pPr algn="just"/>
            <a:endParaRPr lang="en-US" altLang="en-US" sz="2400">
              <a:latin typeface="Arial Unicode MS" panose="020B0604020202020204" pitchFamily="34" charset="-128"/>
            </a:endParaRPr>
          </a:p>
          <a:p>
            <a:pPr algn="just"/>
            <a:r>
              <a:rPr lang="en-US" altLang="en-US" sz="2400">
                <a:latin typeface="Arial Unicode MS" panose="020B0604020202020204" pitchFamily="34" charset="-128"/>
              </a:rPr>
              <a:t>Biological validation: siRNA mediated inhibition of ASPM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uman turquoise no labels">
            <a:extLst>
              <a:ext uri="{FF2B5EF4-FFF2-40B4-BE49-F238E27FC236}">
                <a16:creationId xmlns:a16="http://schemas.microsoft.com/office/drawing/2014/main" id="{6B849C15-0A40-4F16-AD86-68E01D989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876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Picture 3" descr="Human green no labels">
            <a:extLst>
              <a:ext uri="{FF2B5EF4-FFF2-40B4-BE49-F238E27FC236}">
                <a16:creationId xmlns:a16="http://schemas.microsoft.com/office/drawing/2014/main" id="{E7074208-AFF1-4D1E-ABAF-B32C6458D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75" y="4813300"/>
            <a:ext cx="27781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4" descr="Human yellow no labels">
            <a:extLst>
              <a:ext uri="{FF2B5EF4-FFF2-40B4-BE49-F238E27FC236}">
                <a16:creationId xmlns:a16="http://schemas.microsoft.com/office/drawing/2014/main" id="{D1167A53-CEF0-46D7-A968-CAFB9D51F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13300"/>
            <a:ext cx="27781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5" descr="Human brown no labels">
            <a:extLst>
              <a:ext uri="{FF2B5EF4-FFF2-40B4-BE49-F238E27FC236}">
                <a16:creationId xmlns:a16="http://schemas.microsoft.com/office/drawing/2014/main" id="{1A90D965-C551-46B8-B3DE-68D319FA21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875" y="0"/>
            <a:ext cx="277812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Rectangle 6">
            <a:extLst>
              <a:ext uri="{FF2B5EF4-FFF2-40B4-BE49-F238E27FC236}">
                <a16:creationId xmlns:a16="http://schemas.microsoft.com/office/drawing/2014/main" id="{0360B914-D288-4971-A248-EDD903B297DA}"/>
              </a:ext>
            </a:extLst>
          </p:cNvPr>
          <p:cNvSpPr>
            <a:spLocks noGrp="1" noChangeArrowheads="1"/>
          </p:cNvSpPr>
          <p:nvPr>
            <p:ph type="subTitle" idx="1"/>
          </p:nvPr>
        </p:nvSpPr>
        <p:spPr>
          <a:xfrm>
            <a:off x="381000" y="1981200"/>
            <a:ext cx="8001000" cy="2362200"/>
          </a:xfrm>
        </p:spPr>
        <p:txBody>
          <a:bodyPr/>
          <a:lstStyle/>
          <a:p>
            <a:pPr eaLnBrk="1" hangingPunct="1"/>
            <a:r>
              <a:rPr lang="en-US" altLang="en-US"/>
              <a:t>MC Oldham, S Horvath, DH Geschwind (2006) Conservation and evolution of gene co-expression networks in human and chimpanzee brain. PNAS</a:t>
            </a:r>
          </a:p>
        </p:txBody>
      </p:sp>
      <p:sp>
        <p:nvSpPr>
          <p:cNvPr id="100359" name="Text Box 7">
            <a:extLst>
              <a:ext uri="{FF2B5EF4-FFF2-40B4-BE49-F238E27FC236}">
                <a16:creationId xmlns:a16="http://schemas.microsoft.com/office/drawing/2014/main" id="{6CE77309-1DC5-413B-8875-74FC636CED8C}"/>
              </a:ext>
            </a:extLst>
          </p:cNvPr>
          <p:cNvSpPr txBox="1">
            <a:spLocks noChangeArrowheads="1"/>
          </p:cNvSpPr>
          <p:nvPr/>
        </p:nvSpPr>
        <p:spPr bwMode="auto">
          <a:xfrm>
            <a:off x="990600" y="838200"/>
            <a:ext cx="7315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4400">
                <a:solidFill>
                  <a:schemeClr val="tx2"/>
                </a:solidFill>
                <a:latin typeface="Times New Roman" panose="02020603050405020304" pitchFamily="18" charset="0"/>
              </a:rPr>
              <a:t>Case Study 2</a:t>
            </a:r>
          </a:p>
        </p:txBody>
      </p:sp>
      <p:pic>
        <p:nvPicPr>
          <p:cNvPr id="100360" name="Picture 8" descr="monkeyinsuit">
            <a:hlinkClick r:id="rId7"/>
            <a:extLst>
              <a:ext uri="{FF2B5EF4-FFF2-40B4-BE49-F238E27FC236}">
                <a16:creationId xmlns:a16="http://schemas.microsoft.com/office/drawing/2014/main" id="{ED46A309-FD40-445B-82B8-B6E466F364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876800"/>
            <a:ext cx="1527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983C119F-C185-486B-B2CA-576D9DFC22CB}"/>
              </a:ext>
            </a:extLst>
          </p:cNvPr>
          <p:cNvSpPr>
            <a:spLocks noGrp="1" noChangeArrowheads="1"/>
          </p:cNvSpPr>
          <p:nvPr>
            <p:ph type="title"/>
          </p:nvPr>
        </p:nvSpPr>
        <p:spPr>
          <a:xfrm>
            <a:off x="609600" y="228600"/>
            <a:ext cx="7924800" cy="1143000"/>
          </a:xfrm>
        </p:spPr>
        <p:txBody>
          <a:bodyPr/>
          <a:lstStyle/>
          <a:p>
            <a:pPr eaLnBrk="1" hangingPunct="1"/>
            <a:r>
              <a:rPr lang="en-US" altLang="en-US"/>
              <a:t>What changed?</a:t>
            </a:r>
          </a:p>
        </p:txBody>
      </p:sp>
      <p:grpSp>
        <p:nvGrpSpPr>
          <p:cNvPr id="380931" name="Group 3">
            <a:extLst>
              <a:ext uri="{FF2B5EF4-FFF2-40B4-BE49-F238E27FC236}">
                <a16:creationId xmlns:a16="http://schemas.microsoft.com/office/drawing/2014/main" id="{6CB0244D-B5A1-4595-9707-6C8566704F1B}"/>
              </a:ext>
            </a:extLst>
          </p:cNvPr>
          <p:cNvGrpSpPr>
            <a:grpSpLocks/>
          </p:cNvGrpSpPr>
          <p:nvPr/>
        </p:nvGrpSpPr>
        <p:grpSpPr bwMode="auto">
          <a:xfrm>
            <a:off x="5334000" y="1447800"/>
            <a:ext cx="3429000" cy="5089525"/>
            <a:chOff x="3360" y="912"/>
            <a:chExt cx="2160" cy="3206"/>
          </a:xfrm>
        </p:grpSpPr>
        <p:pic>
          <p:nvPicPr>
            <p:cNvPr id="101383" name="Picture 4">
              <a:extLst>
                <a:ext uri="{FF2B5EF4-FFF2-40B4-BE49-F238E27FC236}">
                  <a16:creationId xmlns:a16="http://schemas.microsoft.com/office/drawing/2014/main" id="{F8166933-FE4B-4CC2-82CE-EDEFF505B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 y="912"/>
              <a:ext cx="2160" cy="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384" name="Text Box 5">
              <a:extLst>
                <a:ext uri="{FF2B5EF4-FFF2-40B4-BE49-F238E27FC236}">
                  <a16:creationId xmlns:a16="http://schemas.microsoft.com/office/drawing/2014/main" id="{5FC10708-CD5C-4069-91D7-FD6BDDCB1905}"/>
                </a:ext>
              </a:extLst>
            </p:cNvPr>
            <p:cNvSpPr txBox="1">
              <a:spLocks noChangeArrowheads="1"/>
            </p:cNvSpPr>
            <p:nvPr/>
          </p:nvSpPr>
          <p:spPr bwMode="auto">
            <a:xfrm>
              <a:off x="3360" y="3792"/>
              <a:ext cx="2160"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latin typeface="Times New Roman" panose="02020603050405020304" pitchFamily="18" charset="0"/>
                </a:rPr>
                <a:t>Image courtesy of Todd Preuss (Yerkes National Primate Research Center)</a:t>
              </a:r>
            </a:p>
          </p:txBody>
        </p:sp>
      </p:grpSp>
      <p:grpSp>
        <p:nvGrpSpPr>
          <p:cNvPr id="380934" name="Group 6">
            <a:extLst>
              <a:ext uri="{FF2B5EF4-FFF2-40B4-BE49-F238E27FC236}">
                <a16:creationId xmlns:a16="http://schemas.microsoft.com/office/drawing/2014/main" id="{95E2A138-9F79-48D6-93D6-5DD8EAE68079}"/>
              </a:ext>
            </a:extLst>
          </p:cNvPr>
          <p:cNvGrpSpPr>
            <a:grpSpLocks/>
          </p:cNvGrpSpPr>
          <p:nvPr/>
        </p:nvGrpSpPr>
        <p:grpSpPr bwMode="auto">
          <a:xfrm>
            <a:off x="381000" y="1828800"/>
            <a:ext cx="4495800" cy="2971800"/>
            <a:chOff x="288" y="2352"/>
            <a:chExt cx="2832" cy="1872"/>
          </a:xfrm>
        </p:grpSpPr>
        <p:sp>
          <p:nvSpPr>
            <p:cNvPr id="101381" name="Text Box 7">
              <a:extLst>
                <a:ext uri="{FF2B5EF4-FFF2-40B4-BE49-F238E27FC236}">
                  <a16:creationId xmlns:a16="http://schemas.microsoft.com/office/drawing/2014/main" id="{8344902A-03A9-4255-978A-7AFF42F31E72}"/>
                </a:ext>
              </a:extLst>
            </p:cNvPr>
            <p:cNvSpPr txBox="1">
              <a:spLocks noChangeArrowheads="1"/>
            </p:cNvSpPr>
            <p:nvPr/>
          </p:nvSpPr>
          <p:spPr bwMode="auto">
            <a:xfrm>
              <a:off x="384" y="4032"/>
              <a:ext cx="268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400" baseline="30000">
                  <a:latin typeface="Times New Roman" panose="02020603050405020304" pitchFamily="18" charset="0"/>
                </a:rPr>
                <a:t>1</a:t>
              </a:r>
              <a:r>
                <a:rPr lang="en-US" altLang="en-US" sz="1400">
                  <a:latin typeface="Times New Roman" panose="02020603050405020304" pitchFamily="18" charset="0"/>
                </a:rPr>
                <a:t> Cheng, Z. </a:t>
              </a:r>
              <a:r>
                <a:rPr lang="en-US" altLang="en-US" sz="1400" i="1">
                  <a:latin typeface="Times New Roman" panose="02020603050405020304" pitchFamily="18" charset="0"/>
                </a:rPr>
                <a:t>et al. Nature </a:t>
              </a:r>
              <a:r>
                <a:rPr lang="en-US" altLang="en-US" sz="1400" b="1">
                  <a:latin typeface="Times New Roman" panose="02020603050405020304" pitchFamily="18" charset="0"/>
                </a:rPr>
                <a:t>437</a:t>
              </a:r>
              <a:r>
                <a:rPr lang="en-US" altLang="en-US" sz="1400">
                  <a:latin typeface="Times New Roman" panose="02020603050405020304" pitchFamily="18" charset="0"/>
                </a:rPr>
                <a:t>, 88-93 (2005)</a:t>
              </a:r>
            </a:p>
          </p:txBody>
        </p:sp>
        <p:sp>
          <p:nvSpPr>
            <p:cNvPr id="101382" name="Rectangle 8">
              <a:extLst>
                <a:ext uri="{FF2B5EF4-FFF2-40B4-BE49-F238E27FC236}">
                  <a16:creationId xmlns:a16="http://schemas.microsoft.com/office/drawing/2014/main" id="{67F0064C-8D05-4E73-96A5-A14D4EB15CF7}"/>
                </a:ext>
              </a:extLst>
            </p:cNvPr>
            <p:cNvSpPr>
              <a:spLocks noChangeArrowheads="1"/>
            </p:cNvSpPr>
            <p:nvPr/>
          </p:nvSpPr>
          <p:spPr bwMode="auto">
            <a:xfrm>
              <a:off x="288" y="2352"/>
              <a:ext cx="2832" cy="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FontTx/>
                <a:buChar char="•"/>
              </a:pPr>
              <a:r>
                <a:rPr lang="en-US" altLang="en-US" sz="2400">
                  <a:latin typeface="Times New Roman" panose="02020603050405020304" pitchFamily="18" charset="0"/>
                </a:rPr>
                <a:t>Despite pronounced phenotypic differences, genomic similarity is ~96% (including single-base substitutions and indels)</a:t>
              </a:r>
              <a:r>
                <a:rPr lang="en-US" altLang="en-US" sz="2400" baseline="30000">
                  <a:latin typeface="Times New Roman" panose="02020603050405020304" pitchFamily="18" charset="0"/>
                </a:rPr>
                <a:t>1</a:t>
              </a:r>
            </a:p>
            <a:p>
              <a:pPr lvl="1" eaLnBrk="1" hangingPunct="1">
                <a:lnSpc>
                  <a:spcPct val="90000"/>
                </a:lnSpc>
                <a:spcBef>
                  <a:spcPct val="20000"/>
                </a:spcBef>
                <a:buFontTx/>
                <a:buChar char="–"/>
              </a:pPr>
              <a:r>
                <a:rPr lang="en-US" altLang="en-US" sz="2000">
                  <a:latin typeface="Times New Roman" panose="02020603050405020304" pitchFamily="18" charset="0"/>
                </a:rPr>
                <a:t>Similarity is even higher in protein-coding regions</a:t>
              </a:r>
            </a:p>
          </p:txBody>
        </p:sp>
      </p:gr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80931"/>
                                        </p:tgtEl>
                                        <p:attrNameLst>
                                          <p:attrName>style.visibility</p:attrName>
                                        </p:attrNameLst>
                                      </p:cBhvr>
                                      <p:to>
                                        <p:strVal val="visible"/>
                                      </p:to>
                                    </p:set>
                                    <p:animEffect transition="in" filter="checkerboard(across)">
                                      <p:cBhvr>
                                        <p:cTn id="7" dur="500"/>
                                        <p:tgtEl>
                                          <p:spTgt spid="3809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380934"/>
                                        </p:tgtEl>
                                        <p:attrNameLst>
                                          <p:attrName>style.visibility</p:attrName>
                                        </p:attrNameLst>
                                      </p:cBhvr>
                                      <p:to>
                                        <p:strVal val="visible"/>
                                      </p:to>
                                    </p:set>
                                    <p:anim calcmode="lin" valueType="num">
                                      <p:cBhvr additive="base">
                                        <p:cTn id="12" dur="500" fill="hold"/>
                                        <p:tgtEl>
                                          <p:spTgt spid="380934"/>
                                        </p:tgtEl>
                                        <p:attrNameLst>
                                          <p:attrName>ppt_x</p:attrName>
                                        </p:attrNameLst>
                                      </p:cBhvr>
                                      <p:tavLst>
                                        <p:tav tm="0">
                                          <p:val>
                                            <p:strVal val="0-#ppt_w/2"/>
                                          </p:val>
                                        </p:tav>
                                        <p:tav tm="100000">
                                          <p:val>
                                            <p:strVal val="#ppt_x"/>
                                          </p:val>
                                        </p:tav>
                                      </p:tavLst>
                                    </p:anim>
                                    <p:anim calcmode="lin" valueType="num">
                                      <p:cBhvr additive="base">
                                        <p:cTn id="13" dur="500" fill="hold"/>
                                        <p:tgtEl>
                                          <p:spTgt spid="3809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BB51954B-A412-430F-B44A-1568160B4E60}"/>
              </a:ext>
            </a:extLst>
          </p:cNvPr>
          <p:cNvSpPr>
            <a:spLocks noGrp="1" noChangeArrowheads="1"/>
          </p:cNvSpPr>
          <p:nvPr>
            <p:ph type="title"/>
          </p:nvPr>
        </p:nvSpPr>
        <p:spPr>
          <a:xfrm>
            <a:off x="152400" y="381000"/>
            <a:ext cx="8839200" cy="1371600"/>
          </a:xfrm>
        </p:spPr>
        <p:txBody>
          <a:bodyPr/>
          <a:lstStyle/>
          <a:p>
            <a:pPr eaLnBrk="1" hangingPunct="1"/>
            <a:r>
              <a:rPr lang="en-US" altLang="en-US" sz="3200">
                <a:latin typeface="Tahoma" panose="020B0604030504040204" pitchFamily="34" charset="0"/>
              </a:rPr>
              <a:t>Assessing the contribution of regulatory changes to human evolution</a:t>
            </a:r>
          </a:p>
        </p:txBody>
      </p:sp>
      <p:sp>
        <p:nvSpPr>
          <p:cNvPr id="102403" name="Rectangle 3">
            <a:extLst>
              <a:ext uri="{FF2B5EF4-FFF2-40B4-BE49-F238E27FC236}">
                <a16:creationId xmlns:a16="http://schemas.microsoft.com/office/drawing/2014/main" id="{40566A9F-B667-4D14-9774-12EEAE81B567}"/>
              </a:ext>
            </a:extLst>
          </p:cNvPr>
          <p:cNvSpPr>
            <a:spLocks noGrp="1" noChangeArrowheads="1"/>
          </p:cNvSpPr>
          <p:nvPr>
            <p:ph type="body" idx="1"/>
          </p:nvPr>
        </p:nvSpPr>
        <p:spPr>
          <a:xfrm>
            <a:off x="685800" y="2286000"/>
            <a:ext cx="7772400" cy="4038600"/>
          </a:xfrm>
        </p:spPr>
        <p:txBody>
          <a:bodyPr/>
          <a:lstStyle/>
          <a:p>
            <a:pPr eaLnBrk="1" hangingPunct="1"/>
            <a:r>
              <a:rPr lang="en-US" altLang="en-US" sz="2800">
                <a:latin typeface="Tahoma" panose="020B0604030504040204" pitchFamily="34" charset="0"/>
              </a:rPr>
              <a:t>Hypothesis: Changes in the regulation of gene expression were critical during recent human evolution (King &amp; Wilson, 1975)</a:t>
            </a:r>
          </a:p>
          <a:p>
            <a:pPr eaLnBrk="1" hangingPunct="1"/>
            <a:endParaRPr lang="en-US" altLang="en-US" sz="2800">
              <a:latin typeface="Tahoma" panose="020B0604030504040204" pitchFamily="34" charset="0"/>
            </a:endParaRPr>
          </a:p>
          <a:p>
            <a:pPr eaLnBrk="1" hangingPunct="1"/>
            <a:r>
              <a:rPr lang="en-US" altLang="zh-TW" sz="2800">
                <a:latin typeface="Tahoma" panose="020B0604030504040204" pitchFamily="34" charset="0"/>
                <a:ea typeface="PMingLiU" panose="02020500000000000000" pitchFamily="18" charset="-120"/>
              </a:rPr>
              <a:t>Microarrays are ideally suited to test this hypothesis by comparing expression levels for thousands of genes simultaneously</a:t>
            </a:r>
            <a:endParaRPr lang="en-US" altLang="en-US" sz="2800">
              <a:latin typeface="Tahoma" panose="020B0604030504040204" pitchFamily="34" charset="0"/>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a:extLst>
              <a:ext uri="{FF2B5EF4-FFF2-40B4-BE49-F238E27FC236}">
                <a16:creationId xmlns:a16="http://schemas.microsoft.com/office/drawing/2014/main" id="{054E7598-55A6-46DD-A453-E653D78C39E4}"/>
              </a:ext>
            </a:extLst>
          </p:cNvPr>
          <p:cNvSpPr txBox="1">
            <a:spLocks noChangeArrowheads="1"/>
          </p:cNvSpPr>
          <p:nvPr/>
        </p:nvSpPr>
        <p:spPr bwMode="auto">
          <a:xfrm>
            <a:off x="6477000" y="6096000"/>
            <a:ext cx="25908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200">
                <a:latin typeface="Times New Roman" panose="02020603050405020304" pitchFamily="18" charset="0"/>
              </a:rPr>
              <a:t>Raw data from Khaitovich </a:t>
            </a:r>
            <a:r>
              <a:rPr lang="en-US" altLang="en-US" sz="1200" i="1">
                <a:latin typeface="Times New Roman" panose="02020603050405020304" pitchFamily="18" charset="0"/>
              </a:rPr>
              <a:t>et al.</a:t>
            </a:r>
            <a:r>
              <a:rPr lang="en-US" altLang="en-US" sz="1200">
                <a:latin typeface="Times New Roman" panose="02020603050405020304" pitchFamily="18" charset="0"/>
              </a:rPr>
              <a:t>, 2004</a:t>
            </a:r>
          </a:p>
          <a:p>
            <a:pPr algn="ctr" eaLnBrk="1" hangingPunct="1">
              <a:spcBef>
                <a:spcPct val="50000"/>
              </a:spcBef>
            </a:pPr>
            <a:r>
              <a:rPr lang="en-US" altLang="en-US" sz="1200">
                <a:latin typeface="Times New Roman" panose="02020603050405020304" pitchFamily="18" charset="0"/>
              </a:rPr>
              <a:t>Mike Oldham</a:t>
            </a:r>
          </a:p>
        </p:txBody>
      </p:sp>
      <p:sp>
        <p:nvSpPr>
          <p:cNvPr id="103427" name="Text Box 3">
            <a:extLst>
              <a:ext uri="{FF2B5EF4-FFF2-40B4-BE49-F238E27FC236}">
                <a16:creationId xmlns:a16="http://schemas.microsoft.com/office/drawing/2014/main" id="{FB27807D-B0D4-430D-8898-03BD1660A80B}"/>
              </a:ext>
            </a:extLst>
          </p:cNvPr>
          <p:cNvSpPr txBox="1">
            <a:spLocks noChangeArrowheads="1"/>
          </p:cNvSpPr>
          <p:nvPr/>
        </p:nvSpPr>
        <p:spPr bwMode="auto">
          <a:xfrm>
            <a:off x="1698625" y="152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400">
              <a:latin typeface="Times New Roman" panose="02020603050405020304" pitchFamily="18" charset="0"/>
            </a:endParaRPr>
          </a:p>
        </p:txBody>
      </p:sp>
      <p:grpSp>
        <p:nvGrpSpPr>
          <p:cNvPr id="103428" name="Group 4">
            <a:extLst>
              <a:ext uri="{FF2B5EF4-FFF2-40B4-BE49-F238E27FC236}">
                <a16:creationId xmlns:a16="http://schemas.microsoft.com/office/drawing/2014/main" id="{B3B82F46-1107-4001-B3D5-9C48602AECD5}"/>
              </a:ext>
            </a:extLst>
          </p:cNvPr>
          <p:cNvGrpSpPr>
            <a:grpSpLocks/>
          </p:cNvGrpSpPr>
          <p:nvPr/>
        </p:nvGrpSpPr>
        <p:grpSpPr bwMode="auto">
          <a:xfrm>
            <a:off x="763588" y="1600200"/>
            <a:ext cx="8456612" cy="4113213"/>
            <a:chOff x="144" y="768"/>
            <a:chExt cx="5327" cy="2591"/>
          </a:xfrm>
        </p:grpSpPr>
        <p:pic>
          <p:nvPicPr>
            <p:cNvPr id="103439" name="Picture 5">
              <a:extLst>
                <a:ext uri="{FF2B5EF4-FFF2-40B4-BE49-F238E27FC236}">
                  <a16:creationId xmlns:a16="http://schemas.microsoft.com/office/drawing/2014/main" id="{755E4563-765C-44E3-891A-18DF5B563A83}"/>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768"/>
              <a:ext cx="2591" cy="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0" name="Picture 6">
              <a:extLst>
                <a:ext uri="{FF2B5EF4-FFF2-40B4-BE49-F238E27FC236}">
                  <a16:creationId xmlns:a16="http://schemas.microsoft.com/office/drawing/2014/main" id="{46D0CCFE-84FB-4379-B28B-AA66818F8024}"/>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768"/>
              <a:ext cx="2591" cy="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3429" name="Text Box 7">
            <a:extLst>
              <a:ext uri="{FF2B5EF4-FFF2-40B4-BE49-F238E27FC236}">
                <a16:creationId xmlns:a16="http://schemas.microsoft.com/office/drawing/2014/main" id="{E0C51452-8307-47A2-BD53-F73345062295}"/>
              </a:ext>
            </a:extLst>
          </p:cNvPr>
          <p:cNvSpPr txBox="1">
            <a:spLocks noChangeArrowheads="1"/>
          </p:cNvSpPr>
          <p:nvPr/>
        </p:nvSpPr>
        <p:spPr bwMode="auto">
          <a:xfrm>
            <a:off x="381000" y="304800"/>
            <a:ext cx="8458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latin typeface="Tahoma" panose="020B0604030504040204" pitchFamily="34" charset="0"/>
              </a:rPr>
              <a:t>Gene expression is more strongly preserved than gene connectivity</a:t>
            </a:r>
          </a:p>
        </p:txBody>
      </p:sp>
      <p:sp>
        <p:nvSpPr>
          <p:cNvPr id="103430" name="Text Box 8">
            <a:extLst>
              <a:ext uri="{FF2B5EF4-FFF2-40B4-BE49-F238E27FC236}">
                <a16:creationId xmlns:a16="http://schemas.microsoft.com/office/drawing/2014/main" id="{9D2A7A8E-7A2B-41DE-B803-CA370A8D75A2}"/>
              </a:ext>
            </a:extLst>
          </p:cNvPr>
          <p:cNvSpPr txBox="1">
            <a:spLocks noChangeArrowheads="1"/>
          </p:cNvSpPr>
          <p:nvPr/>
        </p:nvSpPr>
        <p:spPr bwMode="auto">
          <a:xfrm>
            <a:off x="457200" y="5562600"/>
            <a:ext cx="932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	Human </a:t>
            </a:r>
            <a:r>
              <a:rPr lang="en-US" altLang="en-US" sz="2400">
                <a:solidFill>
                  <a:srgbClr val="FF3300"/>
                </a:solidFill>
                <a:latin typeface="Times New Roman" panose="02020603050405020304" pitchFamily="18" charset="0"/>
              </a:rPr>
              <a:t>Expression			</a:t>
            </a:r>
            <a:r>
              <a:rPr lang="en-US" altLang="en-US" sz="2400">
                <a:latin typeface="Times New Roman" panose="02020603050405020304" pitchFamily="18" charset="0"/>
              </a:rPr>
              <a:t>Human</a:t>
            </a:r>
            <a:r>
              <a:rPr lang="en-US" altLang="en-US" sz="2400">
                <a:solidFill>
                  <a:srgbClr val="FF3300"/>
                </a:solidFill>
                <a:latin typeface="Times New Roman" panose="02020603050405020304" pitchFamily="18" charset="0"/>
              </a:rPr>
              <a:t> Connectivity		</a:t>
            </a:r>
          </a:p>
        </p:txBody>
      </p:sp>
      <p:sp>
        <p:nvSpPr>
          <p:cNvPr id="103431" name="Text Box 9">
            <a:extLst>
              <a:ext uri="{FF2B5EF4-FFF2-40B4-BE49-F238E27FC236}">
                <a16:creationId xmlns:a16="http://schemas.microsoft.com/office/drawing/2014/main" id="{92CD0DAB-FA75-46F6-AC08-069710F0BC33}"/>
              </a:ext>
            </a:extLst>
          </p:cNvPr>
          <p:cNvSpPr txBox="1">
            <a:spLocks noChangeArrowheads="1"/>
          </p:cNvSpPr>
          <p:nvPr/>
        </p:nvSpPr>
        <p:spPr bwMode="auto">
          <a:xfrm>
            <a:off x="0" y="2743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3432" name="Text Box 10">
            <a:extLst>
              <a:ext uri="{FF2B5EF4-FFF2-40B4-BE49-F238E27FC236}">
                <a16:creationId xmlns:a16="http://schemas.microsoft.com/office/drawing/2014/main" id="{2D0ADF75-D73B-4318-8C65-DD83B028B8A2}"/>
              </a:ext>
            </a:extLst>
          </p:cNvPr>
          <p:cNvSpPr txBox="1">
            <a:spLocks noChangeArrowheads="1"/>
          </p:cNvSpPr>
          <p:nvPr/>
        </p:nvSpPr>
        <p:spPr bwMode="auto">
          <a:xfrm>
            <a:off x="0" y="2149475"/>
            <a:ext cx="6248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Chimp					Chimp </a:t>
            </a:r>
          </a:p>
          <a:p>
            <a:pPr eaLnBrk="1" hangingPunct="1"/>
            <a:r>
              <a:rPr lang="en-US" altLang="en-US" sz="2400">
                <a:latin typeface="Times New Roman" panose="02020603050405020304" pitchFamily="18" charset="0"/>
              </a:rPr>
              <a:t>Expression				    </a:t>
            </a:r>
          </a:p>
        </p:txBody>
      </p:sp>
      <p:sp>
        <p:nvSpPr>
          <p:cNvPr id="103433" name="Rectangle 11">
            <a:extLst>
              <a:ext uri="{FF2B5EF4-FFF2-40B4-BE49-F238E27FC236}">
                <a16:creationId xmlns:a16="http://schemas.microsoft.com/office/drawing/2014/main" id="{2DF47EE0-5B01-4C4C-AD3C-8E20BA4E843D}"/>
              </a:ext>
            </a:extLst>
          </p:cNvPr>
          <p:cNvSpPr>
            <a:spLocks noChangeArrowheads="1"/>
          </p:cNvSpPr>
          <p:nvPr/>
        </p:nvSpPr>
        <p:spPr bwMode="auto">
          <a:xfrm>
            <a:off x="533400" y="2819400"/>
            <a:ext cx="457200" cy="1676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4" name="Rectangle 12">
            <a:extLst>
              <a:ext uri="{FF2B5EF4-FFF2-40B4-BE49-F238E27FC236}">
                <a16:creationId xmlns:a16="http://schemas.microsoft.com/office/drawing/2014/main" id="{E1B46113-F59E-44B2-95A7-014EC0095F54}"/>
              </a:ext>
            </a:extLst>
          </p:cNvPr>
          <p:cNvSpPr>
            <a:spLocks noChangeArrowheads="1"/>
          </p:cNvSpPr>
          <p:nvPr/>
        </p:nvSpPr>
        <p:spPr bwMode="auto">
          <a:xfrm>
            <a:off x="5029200" y="2667000"/>
            <a:ext cx="304800" cy="1905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5" name="Rectangle 13">
            <a:extLst>
              <a:ext uri="{FF2B5EF4-FFF2-40B4-BE49-F238E27FC236}">
                <a16:creationId xmlns:a16="http://schemas.microsoft.com/office/drawing/2014/main" id="{8E65D709-11D4-45CC-9FE5-1F64F7AF0CEB}"/>
              </a:ext>
            </a:extLst>
          </p:cNvPr>
          <p:cNvSpPr>
            <a:spLocks noChangeArrowheads="1"/>
          </p:cNvSpPr>
          <p:nvPr/>
        </p:nvSpPr>
        <p:spPr bwMode="auto">
          <a:xfrm>
            <a:off x="2133600" y="5334000"/>
            <a:ext cx="1676400" cy="304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6" name="Rectangle 14">
            <a:extLst>
              <a:ext uri="{FF2B5EF4-FFF2-40B4-BE49-F238E27FC236}">
                <a16:creationId xmlns:a16="http://schemas.microsoft.com/office/drawing/2014/main" id="{AB308C70-DD9A-4AF8-AFCC-C34CC3EE6A89}"/>
              </a:ext>
            </a:extLst>
          </p:cNvPr>
          <p:cNvSpPr>
            <a:spLocks noChangeArrowheads="1"/>
          </p:cNvSpPr>
          <p:nvPr/>
        </p:nvSpPr>
        <p:spPr bwMode="auto">
          <a:xfrm>
            <a:off x="2133600" y="1219200"/>
            <a:ext cx="64008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3437" name="Text Box 15">
            <a:extLst>
              <a:ext uri="{FF2B5EF4-FFF2-40B4-BE49-F238E27FC236}">
                <a16:creationId xmlns:a16="http://schemas.microsoft.com/office/drawing/2014/main" id="{69F13ADD-A7A5-40A9-B572-384747F15A96}"/>
              </a:ext>
            </a:extLst>
          </p:cNvPr>
          <p:cNvSpPr txBox="1">
            <a:spLocks noChangeArrowheads="1"/>
          </p:cNvSpPr>
          <p:nvPr/>
        </p:nvSpPr>
        <p:spPr bwMode="auto">
          <a:xfrm>
            <a:off x="1371600" y="2743200"/>
            <a:ext cx="591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Cor=0.93				Cor=0.60</a:t>
            </a:r>
          </a:p>
        </p:txBody>
      </p:sp>
      <p:sp>
        <p:nvSpPr>
          <p:cNvPr id="103438" name="Text Box 16">
            <a:extLst>
              <a:ext uri="{FF2B5EF4-FFF2-40B4-BE49-F238E27FC236}">
                <a16:creationId xmlns:a16="http://schemas.microsoft.com/office/drawing/2014/main" id="{957B3BB1-684B-4B05-ADD4-3D20F73F6C81}"/>
              </a:ext>
            </a:extLst>
          </p:cNvPr>
          <p:cNvSpPr txBox="1">
            <a:spLocks noChangeArrowheads="1"/>
          </p:cNvSpPr>
          <p:nvPr/>
        </p:nvSpPr>
        <p:spPr bwMode="auto">
          <a:xfrm>
            <a:off x="136525" y="6137275"/>
            <a:ext cx="5910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latin typeface="Times New Roman" panose="02020603050405020304" pitchFamily="18" charset="0"/>
              </a:rPr>
              <a:t>Hypothesis: </a:t>
            </a:r>
            <a:r>
              <a:rPr lang="en-US" altLang="en-US" sz="2400" u="sng">
                <a:latin typeface="Times New Roman" panose="02020603050405020304" pitchFamily="18" charset="0"/>
              </a:rPr>
              <a:t>molecular wiring makes us human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Line 2">
            <a:extLst>
              <a:ext uri="{FF2B5EF4-FFF2-40B4-BE49-F238E27FC236}">
                <a16:creationId xmlns:a16="http://schemas.microsoft.com/office/drawing/2014/main" id="{15CB5783-E72F-4642-840D-A0C4E617554E}"/>
              </a:ext>
            </a:extLst>
          </p:cNvPr>
          <p:cNvSpPr>
            <a:spLocks noChangeAspect="1" noChangeShapeType="1"/>
          </p:cNvSpPr>
          <p:nvPr/>
        </p:nvSpPr>
        <p:spPr bwMode="auto">
          <a:xfrm>
            <a:off x="4618038" y="152400"/>
            <a:ext cx="0" cy="397192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4451" name="Picture 3">
            <a:extLst>
              <a:ext uri="{FF2B5EF4-FFF2-40B4-BE49-F238E27FC236}">
                <a16:creationId xmlns:a16="http://schemas.microsoft.com/office/drawing/2014/main" id="{80FB9D67-9D37-466A-8F95-5AC9B1ADC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088" b="35788"/>
          <a:stretch>
            <a:fillRect/>
          </a:stretch>
        </p:blipFill>
        <p:spPr bwMode="auto">
          <a:xfrm>
            <a:off x="1752600" y="152400"/>
            <a:ext cx="5932488" cy="39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2" name="Text Box 4">
            <a:extLst>
              <a:ext uri="{FF2B5EF4-FFF2-40B4-BE49-F238E27FC236}">
                <a16:creationId xmlns:a16="http://schemas.microsoft.com/office/drawing/2014/main" id="{F15004E2-B851-447D-8D4C-CE70000BB769}"/>
              </a:ext>
            </a:extLst>
          </p:cNvPr>
          <p:cNvSpPr txBox="1">
            <a:spLocks noChangeAspect="1" noChangeArrowheads="1"/>
          </p:cNvSpPr>
          <p:nvPr/>
        </p:nvSpPr>
        <p:spPr bwMode="auto">
          <a:xfrm>
            <a:off x="1676400" y="1524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a:latin typeface="Times New Roman" panose="02020603050405020304" pitchFamily="18" charset="0"/>
              </a:rPr>
              <a:t>A</a:t>
            </a:r>
          </a:p>
        </p:txBody>
      </p:sp>
      <p:sp>
        <p:nvSpPr>
          <p:cNvPr id="104453" name="Text Box 5">
            <a:extLst>
              <a:ext uri="{FF2B5EF4-FFF2-40B4-BE49-F238E27FC236}">
                <a16:creationId xmlns:a16="http://schemas.microsoft.com/office/drawing/2014/main" id="{77F987DF-F897-4CD4-AA75-33BABB08FEC5}"/>
              </a:ext>
            </a:extLst>
          </p:cNvPr>
          <p:cNvSpPr txBox="1">
            <a:spLocks noChangeAspect="1" noChangeArrowheads="1"/>
          </p:cNvSpPr>
          <p:nvPr/>
        </p:nvSpPr>
        <p:spPr bwMode="auto">
          <a:xfrm>
            <a:off x="4648200" y="152400"/>
            <a:ext cx="427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400">
                <a:latin typeface="Times New Roman" panose="02020603050405020304" pitchFamily="18" charset="0"/>
              </a:rPr>
              <a:t>B</a:t>
            </a:r>
          </a:p>
        </p:txBody>
      </p:sp>
      <p:pic>
        <p:nvPicPr>
          <p:cNvPr id="104454" name="Picture 6">
            <a:extLst>
              <a:ext uri="{FF2B5EF4-FFF2-40B4-BE49-F238E27FC236}">
                <a16:creationId xmlns:a16="http://schemas.microsoft.com/office/drawing/2014/main" id="{B495F03F-1683-44DA-A75C-41F270860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51" t="65407" r="64090" b="3702"/>
          <a:stretch>
            <a:fillRect/>
          </a:stretch>
        </p:blipFill>
        <p:spPr bwMode="auto">
          <a:xfrm>
            <a:off x="1600200" y="4478338"/>
            <a:ext cx="2895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7">
            <a:extLst>
              <a:ext uri="{FF2B5EF4-FFF2-40B4-BE49-F238E27FC236}">
                <a16:creationId xmlns:a16="http://schemas.microsoft.com/office/drawing/2014/main" id="{4C12E1F8-5E20-44BB-BCB4-FFFE787B3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851" t="65407" r="64090" b="3702"/>
          <a:stretch>
            <a:fillRect/>
          </a:stretch>
        </p:blipFill>
        <p:spPr bwMode="auto">
          <a:xfrm>
            <a:off x="4572000" y="4478338"/>
            <a:ext cx="2895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56" name="Rectangle 8">
            <a:extLst>
              <a:ext uri="{FF2B5EF4-FFF2-40B4-BE49-F238E27FC236}">
                <a16:creationId xmlns:a16="http://schemas.microsoft.com/office/drawing/2014/main" id="{AAC7230E-A419-486B-82AD-32132FC23B15}"/>
              </a:ext>
            </a:extLst>
          </p:cNvPr>
          <p:cNvSpPr>
            <a:spLocks noChangeArrowheads="1"/>
          </p:cNvSpPr>
          <p:nvPr/>
        </p:nvSpPr>
        <p:spPr bwMode="auto">
          <a:xfrm>
            <a:off x="1600200" y="228600"/>
            <a:ext cx="6019800" cy="6477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4457" name="Line 9">
            <a:extLst>
              <a:ext uri="{FF2B5EF4-FFF2-40B4-BE49-F238E27FC236}">
                <a16:creationId xmlns:a16="http://schemas.microsoft.com/office/drawing/2014/main" id="{A1451721-56D7-4F4A-8FCA-BAC1B0475725}"/>
              </a:ext>
            </a:extLst>
          </p:cNvPr>
          <p:cNvSpPr>
            <a:spLocks noChangeShapeType="1"/>
          </p:cNvSpPr>
          <p:nvPr/>
        </p:nvSpPr>
        <p:spPr bwMode="auto">
          <a:xfrm>
            <a:off x="4572000" y="228600"/>
            <a:ext cx="0" cy="6477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458" name="Text Box 10">
            <a:extLst>
              <a:ext uri="{FF2B5EF4-FFF2-40B4-BE49-F238E27FC236}">
                <a16:creationId xmlns:a16="http://schemas.microsoft.com/office/drawing/2014/main" id="{08435D74-2113-4A4F-934D-3CECEF6E7A82}"/>
              </a:ext>
            </a:extLst>
          </p:cNvPr>
          <p:cNvSpPr txBox="1">
            <a:spLocks noChangeArrowheads="1"/>
          </p:cNvSpPr>
          <p:nvPr/>
        </p:nvSpPr>
        <p:spPr bwMode="auto">
          <a:xfrm>
            <a:off x="2286000" y="4343400"/>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000">
                <a:latin typeface="Arial Black" panose="020B0A04020102020204" pitchFamily="34" charset="0"/>
              </a:rPr>
              <a:t>Human</a:t>
            </a:r>
          </a:p>
        </p:txBody>
      </p:sp>
      <p:sp>
        <p:nvSpPr>
          <p:cNvPr id="104459" name="Text Box 11">
            <a:extLst>
              <a:ext uri="{FF2B5EF4-FFF2-40B4-BE49-F238E27FC236}">
                <a16:creationId xmlns:a16="http://schemas.microsoft.com/office/drawing/2014/main" id="{7AE6CDC3-4DAD-4F59-8AC8-C38D1A7D415E}"/>
              </a:ext>
            </a:extLst>
          </p:cNvPr>
          <p:cNvSpPr txBox="1">
            <a:spLocks noChangeArrowheads="1"/>
          </p:cNvSpPr>
          <p:nvPr/>
        </p:nvSpPr>
        <p:spPr bwMode="auto">
          <a:xfrm>
            <a:off x="5257800" y="4343400"/>
            <a:ext cx="1905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000">
                <a:latin typeface="Arial Black" panose="020B0A04020102020204" pitchFamily="34" charset="0"/>
              </a:rPr>
              <a:t>Chimp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0A812DB-9404-41FC-B0FA-E12371913604}"/>
              </a:ext>
            </a:extLst>
          </p:cNvPr>
          <p:cNvSpPr>
            <a:spLocks noChangeArrowheads="1"/>
          </p:cNvSpPr>
          <p:nvPr/>
        </p:nvSpPr>
        <p:spPr bwMode="auto">
          <a:xfrm>
            <a:off x="152400" y="3048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Construct a network</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make use of interaction patterns between genes</a:t>
            </a:r>
          </a:p>
        </p:txBody>
      </p:sp>
      <p:sp>
        <p:nvSpPr>
          <p:cNvPr id="22531" name="Line 3">
            <a:extLst>
              <a:ext uri="{FF2B5EF4-FFF2-40B4-BE49-F238E27FC236}">
                <a16:creationId xmlns:a16="http://schemas.microsoft.com/office/drawing/2014/main" id="{8483607C-0578-47A7-8312-2BF3860E5184}"/>
              </a:ext>
            </a:extLst>
          </p:cNvPr>
          <p:cNvSpPr>
            <a:spLocks noChangeShapeType="1"/>
          </p:cNvSpPr>
          <p:nvPr/>
        </p:nvSpPr>
        <p:spPr bwMode="auto">
          <a:xfrm>
            <a:off x="3886200" y="990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32" name="Picture 4" descr="fig_scatterSignif_kin">
            <a:extLst>
              <a:ext uri="{FF2B5EF4-FFF2-40B4-BE49-F238E27FC236}">
                <a16:creationId xmlns:a16="http://schemas.microsoft.com/office/drawing/2014/main" id="{BDB4BC12-4C54-40A9-83CA-0FD4F9495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5562600"/>
            <a:ext cx="137160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fig_HierCulst">
            <a:extLst>
              <a:ext uri="{FF2B5EF4-FFF2-40B4-BE49-F238E27FC236}">
                <a16:creationId xmlns:a16="http://schemas.microsoft.com/office/drawing/2014/main" id="{3BE4F75E-51FA-48A5-BC22-648E52F71B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295400"/>
            <a:ext cx="1219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6" descr="fig_Heatmap">
            <a:extLst>
              <a:ext uri="{FF2B5EF4-FFF2-40B4-BE49-F238E27FC236}">
                <a16:creationId xmlns:a16="http://schemas.microsoft.com/office/drawing/2014/main" id="{0D80A777-DE16-4899-9210-F1C553B9F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04800"/>
            <a:ext cx="828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7">
            <a:extLst>
              <a:ext uri="{FF2B5EF4-FFF2-40B4-BE49-F238E27FC236}">
                <a16:creationId xmlns:a16="http://schemas.microsoft.com/office/drawing/2014/main" id="{9009B4FC-0899-4AB0-8468-BA19CB7CC070}"/>
              </a:ext>
            </a:extLst>
          </p:cNvPr>
          <p:cNvSpPr>
            <a:spLocks noChangeArrowheads="1"/>
          </p:cNvSpPr>
          <p:nvPr/>
        </p:nvSpPr>
        <p:spPr bwMode="auto">
          <a:xfrm>
            <a:off x="152400" y="1219200"/>
            <a:ext cx="7467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Identify modules</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module (pathway) based analysis</a:t>
            </a:r>
          </a:p>
        </p:txBody>
      </p:sp>
      <p:sp>
        <p:nvSpPr>
          <p:cNvPr id="22536" name="Rectangle 8">
            <a:extLst>
              <a:ext uri="{FF2B5EF4-FFF2-40B4-BE49-F238E27FC236}">
                <a16:creationId xmlns:a16="http://schemas.microsoft.com/office/drawing/2014/main" id="{D548BF01-944B-4A13-84C9-F8C5FEAF30F1}"/>
              </a:ext>
            </a:extLst>
          </p:cNvPr>
          <p:cNvSpPr>
            <a:spLocks noChangeArrowheads="1"/>
          </p:cNvSpPr>
          <p:nvPr/>
        </p:nvSpPr>
        <p:spPr bwMode="auto">
          <a:xfrm>
            <a:off x="152400" y="2286000"/>
            <a:ext cx="75438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Relate modules to external information</a:t>
            </a:r>
          </a:p>
          <a:p>
            <a:pPr eaLnBrk="1" hangingPunct="1"/>
            <a:r>
              <a:rPr lang="en-US" altLang="en-US" sz="2000">
                <a:latin typeface="Tahoma" panose="020B0604030504040204" pitchFamily="34" charset="0"/>
              </a:rPr>
              <a:t>Array Information: Clinical data, SNPs, proteomics</a:t>
            </a:r>
          </a:p>
          <a:p>
            <a:pPr eaLnBrk="1" hangingPunct="1"/>
            <a:r>
              <a:rPr lang="en-US" altLang="en-US" sz="2000">
                <a:latin typeface="Tahoma" panose="020B0604030504040204" pitchFamily="34" charset="0"/>
              </a:rPr>
              <a:t>Gene Information: gene ontology, EASE, IPA</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find biologically interesting modules</a:t>
            </a:r>
            <a:r>
              <a:rPr lang="en-US" altLang="en-US" sz="2400">
                <a:latin typeface="Tahoma" panose="020B0604030504040204" pitchFamily="34" charset="0"/>
              </a:rPr>
              <a:t> </a:t>
            </a:r>
          </a:p>
        </p:txBody>
      </p:sp>
      <p:sp>
        <p:nvSpPr>
          <p:cNvPr id="22537" name="Rectangle 9">
            <a:extLst>
              <a:ext uri="{FF2B5EF4-FFF2-40B4-BE49-F238E27FC236}">
                <a16:creationId xmlns:a16="http://schemas.microsoft.com/office/drawing/2014/main" id="{E0B183A0-04A5-46B9-B602-B2E6EC995005}"/>
              </a:ext>
            </a:extLst>
          </p:cNvPr>
          <p:cNvSpPr>
            <a:spLocks noChangeArrowheads="1"/>
          </p:cNvSpPr>
          <p:nvPr/>
        </p:nvSpPr>
        <p:spPr bwMode="auto">
          <a:xfrm>
            <a:off x="152400" y="5638800"/>
            <a:ext cx="7543800" cy="106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Find the key drivers in </a:t>
            </a:r>
            <a:r>
              <a:rPr lang="en-US" altLang="en-US" sz="2400" b="1" i="1">
                <a:latin typeface="Tahoma" panose="020B0604030504040204" pitchFamily="34" charset="0"/>
              </a:rPr>
              <a:t>interesting</a:t>
            </a:r>
            <a:r>
              <a:rPr lang="en-US" altLang="en-US" sz="2400" b="1">
                <a:latin typeface="Tahoma" panose="020B0604030504040204" pitchFamily="34" charset="0"/>
              </a:rPr>
              <a:t> modules</a:t>
            </a:r>
          </a:p>
          <a:p>
            <a:pPr eaLnBrk="1" hangingPunct="1"/>
            <a:r>
              <a:rPr lang="en-US" altLang="en-US" sz="2000">
                <a:latin typeface="Tahoma" panose="020B0604030504040204" pitchFamily="34" charset="0"/>
              </a:rPr>
              <a:t>Tools: intramodular connectivity, causality testing</a:t>
            </a:r>
          </a:p>
          <a:p>
            <a:pPr eaLnBrk="1" hangingPunct="1"/>
            <a:r>
              <a:rPr lang="en-US" altLang="en-US" sz="2000" u="sng">
                <a:latin typeface="Tahoma" panose="020B0604030504040204" pitchFamily="34" charset="0"/>
              </a:rPr>
              <a:t>Rationale:</a:t>
            </a:r>
            <a:r>
              <a:rPr lang="en-US" altLang="en-US" sz="2000">
                <a:latin typeface="Tahoma" panose="020B0604030504040204" pitchFamily="34" charset="0"/>
              </a:rPr>
              <a:t> experimental validation, therapeutics, biomarkers</a:t>
            </a:r>
          </a:p>
        </p:txBody>
      </p:sp>
      <p:sp>
        <p:nvSpPr>
          <p:cNvPr id="22538" name="Line 10">
            <a:extLst>
              <a:ext uri="{FF2B5EF4-FFF2-40B4-BE49-F238E27FC236}">
                <a16:creationId xmlns:a16="http://schemas.microsoft.com/office/drawing/2014/main" id="{BF25D481-E0C6-4702-ACF9-8F16E6592CE0}"/>
              </a:ext>
            </a:extLst>
          </p:cNvPr>
          <p:cNvSpPr>
            <a:spLocks noChangeShapeType="1"/>
          </p:cNvSpPr>
          <p:nvPr/>
        </p:nvSpPr>
        <p:spPr bwMode="auto">
          <a:xfrm>
            <a:off x="3886200" y="19050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9" name="Line 11">
            <a:extLst>
              <a:ext uri="{FF2B5EF4-FFF2-40B4-BE49-F238E27FC236}">
                <a16:creationId xmlns:a16="http://schemas.microsoft.com/office/drawing/2014/main" id="{8B717F1C-75F0-4DDB-97A2-7BE924D708C0}"/>
              </a:ext>
            </a:extLst>
          </p:cNvPr>
          <p:cNvSpPr>
            <a:spLocks noChangeShapeType="1"/>
          </p:cNvSpPr>
          <p:nvPr/>
        </p:nvSpPr>
        <p:spPr bwMode="auto">
          <a:xfrm>
            <a:off x="3886200" y="53340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2">
            <a:extLst>
              <a:ext uri="{FF2B5EF4-FFF2-40B4-BE49-F238E27FC236}">
                <a16:creationId xmlns:a16="http://schemas.microsoft.com/office/drawing/2014/main" id="{B3B20733-36D5-4984-8867-8622608B1830}"/>
              </a:ext>
            </a:extLst>
          </p:cNvPr>
          <p:cNvSpPr>
            <a:spLocks noChangeShapeType="1"/>
          </p:cNvSpPr>
          <p:nvPr/>
        </p:nvSpPr>
        <p:spPr bwMode="auto">
          <a:xfrm>
            <a:off x="3886200" y="36576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41" name="Picture 13" descr="GS0v1">
            <a:extLst>
              <a:ext uri="{FF2B5EF4-FFF2-40B4-BE49-F238E27FC236}">
                <a16:creationId xmlns:a16="http://schemas.microsoft.com/office/drawing/2014/main" id="{25433CED-44FF-4C52-9842-A623F269B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2400" y="2438400"/>
            <a:ext cx="13716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2" name="Rectangle 14">
            <a:extLst>
              <a:ext uri="{FF2B5EF4-FFF2-40B4-BE49-F238E27FC236}">
                <a16:creationId xmlns:a16="http://schemas.microsoft.com/office/drawing/2014/main" id="{E04EDCB6-67D7-4AB3-BBF3-EB23BAF0C078}"/>
              </a:ext>
            </a:extLst>
          </p:cNvPr>
          <p:cNvSpPr>
            <a:spLocks noChangeArrowheads="1"/>
          </p:cNvSpPr>
          <p:nvPr/>
        </p:nvSpPr>
        <p:spPr bwMode="auto">
          <a:xfrm>
            <a:off x="152400" y="3886200"/>
            <a:ext cx="7543800" cy="1447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latin typeface="Tahoma" panose="020B0604030504040204" pitchFamily="34" charset="0"/>
              </a:rPr>
              <a:t>Study Module Preservation across different data </a:t>
            </a:r>
            <a:endParaRPr lang="en-US" altLang="en-US" sz="2400" u="sng">
              <a:latin typeface="Tahoma" panose="020B0604030504040204" pitchFamily="34" charset="0"/>
            </a:endParaRPr>
          </a:p>
          <a:p>
            <a:pPr eaLnBrk="1" hangingPunct="1"/>
            <a:r>
              <a:rPr lang="en-US" altLang="en-US" sz="2000" u="sng">
                <a:latin typeface="Tahoma" panose="020B0604030504040204" pitchFamily="34" charset="0"/>
              </a:rPr>
              <a:t>Rationale:  </a:t>
            </a:r>
          </a:p>
          <a:p>
            <a:pPr eaLnBrk="1" hangingPunct="1">
              <a:buFontTx/>
              <a:buChar char="•"/>
            </a:pPr>
            <a:r>
              <a:rPr lang="en-US" altLang="en-US" sz="2000">
                <a:latin typeface="Tahoma" panose="020B0604030504040204" pitchFamily="34" charset="0"/>
              </a:rPr>
              <a:t> Same data: to check robustness of module definition</a:t>
            </a:r>
          </a:p>
          <a:p>
            <a:pPr eaLnBrk="1" hangingPunct="1">
              <a:buFontTx/>
              <a:buChar char="•"/>
            </a:pPr>
            <a:r>
              <a:rPr lang="en-US" altLang="en-US" sz="2000">
                <a:latin typeface="Tahoma" panose="020B0604030504040204" pitchFamily="34" charset="0"/>
              </a:rPr>
              <a:t> Different data: to find interesting modules. </a:t>
            </a:r>
          </a:p>
        </p:txBody>
      </p:sp>
      <p:grpSp>
        <p:nvGrpSpPr>
          <p:cNvPr id="22543" name="Group 15">
            <a:extLst>
              <a:ext uri="{FF2B5EF4-FFF2-40B4-BE49-F238E27FC236}">
                <a16:creationId xmlns:a16="http://schemas.microsoft.com/office/drawing/2014/main" id="{D4474890-1031-4FE7-9A1E-D8E24F1FE4A8}"/>
              </a:ext>
            </a:extLst>
          </p:cNvPr>
          <p:cNvGrpSpPr>
            <a:grpSpLocks/>
          </p:cNvGrpSpPr>
          <p:nvPr/>
        </p:nvGrpSpPr>
        <p:grpSpPr bwMode="auto">
          <a:xfrm>
            <a:off x="7924800" y="4343400"/>
            <a:ext cx="1143000" cy="838200"/>
            <a:chOff x="442" y="2400"/>
            <a:chExt cx="3216" cy="1776"/>
          </a:xfrm>
        </p:grpSpPr>
        <p:pic>
          <p:nvPicPr>
            <p:cNvPr id="22544" name="Picture 16" descr="gbm55old_dchip_14kALL_cox_8000mvgenes_p3600_imgHeatmap">
              <a:extLst>
                <a:ext uri="{FF2B5EF4-FFF2-40B4-BE49-F238E27FC236}">
                  <a16:creationId xmlns:a16="http://schemas.microsoft.com/office/drawing/2014/main" id="{38D6A93B-3C39-44BE-AB94-62F80E8E03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17" descr="gbm65new_3600_mapFromOld3600_imgHeatmap">
              <a:extLst>
                <a:ext uri="{FF2B5EF4-FFF2-40B4-BE49-F238E27FC236}">
                  <a16:creationId xmlns:a16="http://schemas.microsoft.com/office/drawing/2014/main" id="{9956F3EA-2000-4894-BE06-486D56E404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 y="2736"/>
              <a:ext cx="14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Line 18">
              <a:extLst>
                <a:ext uri="{FF2B5EF4-FFF2-40B4-BE49-F238E27FC236}">
                  <a16:creationId xmlns:a16="http://schemas.microsoft.com/office/drawing/2014/main" id="{BC182C88-816B-4D49-8544-253ECA59F977}"/>
                </a:ext>
              </a:extLst>
            </p:cNvPr>
            <p:cNvSpPr>
              <a:spLocks noChangeShapeType="1"/>
            </p:cNvSpPr>
            <p:nvPr/>
          </p:nvSpPr>
          <p:spPr bwMode="auto">
            <a:xfrm flipV="1">
              <a:off x="149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7" name="Line 19">
              <a:extLst>
                <a:ext uri="{FF2B5EF4-FFF2-40B4-BE49-F238E27FC236}">
                  <a16:creationId xmlns:a16="http://schemas.microsoft.com/office/drawing/2014/main" id="{84D23815-1F84-47F9-8AF5-244791AF66B6}"/>
                </a:ext>
              </a:extLst>
            </p:cNvPr>
            <p:cNvSpPr>
              <a:spLocks noChangeShapeType="1"/>
            </p:cNvSpPr>
            <p:nvPr/>
          </p:nvSpPr>
          <p:spPr bwMode="auto">
            <a:xfrm flipV="1">
              <a:off x="2938" y="2610"/>
              <a:ext cx="0"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8" name="Line 20">
              <a:extLst>
                <a:ext uri="{FF2B5EF4-FFF2-40B4-BE49-F238E27FC236}">
                  <a16:creationId xmlns:a16="http://schemas.microsoft.com/office/drawing/2014/main" id="{D7E8515B-B6DF-4EB7-BCE6-B0590ED3621A}"/>
                </a:ext>
              </a:extLst>
            </p:cNvPr>
            <p:cNvSpPr>
              <a:spLocks noChangeShapeType="1"/>
            </p:cNvSpPr>
            <p:nvPr/>
          </p:nvSpPr>
          <p:spPr bwMode="auto">
            <a:xfrm>
              <a:off x="1498" y="2610"/>
              <a:ext cx="1440" cy="0"/>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9" name="Line 21">
              <a:extLst>
                <a:ext uri="{FF2B5EF4-FFF2-40B4-BE49-F238E27FC236}">
                  <a16:creationId xmlns:a16="http://schemas.microsoft.com/office/drawing/2014/main" id="{FDA1A813-FEBE-4624-8BEF-111E53BDFEDF}"/>
                </a:ext>
              </a:extLst>
            </p:cNvPr>
            <p:cNvSpPr>
              <a:spLocks noChangeShapeType="1"/>
            </p:cNvSpPr>
            <p:nvPr/>
          </p:nvSpPr>
          <p:spPr bwMode="auto">
            <a:xfrm flipV="1">
              <a:off x="130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0" name="Line 22">
              <a:extLst>
                <a:ext uri="{FF2B5EF4-FFF2-40B4-BE49-F238E27FC236}">
                  <a16:creationId xmlns:a16="http://schemas.microsoft.com/office/drawing/2014/main" id="{37C4C5BC-EC58-4186-9F4F-01B4551E5E67}"/>
                </a:ext>
              </a:extLst>
            </p:cNvPr>
            <p:cNvSpPr>
              <a:spLocks noChangeShapeType="1"/>
            </p:cNvSpPr>
            <p:nvPr/>
          </p:nvSpPr>
          <p:spPr bwMode="auto">
            <a:xfrm flipV="1">
              <a:off x="2746" y="2496"/>
              <a:ext cx="0" cy="23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1" name="Line 23">
              <a:extLst>
                <a:ext uri="{FF2B5EF4-FFF2-40B4-BE49-F238E27FC236}">
                  <a16:creationId xmlns:a16="http://schemas.microsoft.com/office/drawing/2014/main" id="{A00D9DAC-321F-4D88-8656-10FB2B6A0C78}"/>
                </a:ext>
              </a:extLst>
            </p:cNvPr>
            <p:cNvSpPr>
              <a:spLocks noChangeShapeType="1"/>
            </p:cNvSpPr>
            <p:nvPr/>
          </p:nvSpPr>
          <p:spPr bwMode="auto">
            <a:xfrm>
              <a:off x="1306" y="2496"/>
              <a:ext cx="1440" cy="0"/>
            </a:xfrm>
            <a:prstGeom prst="line">
              <a:avLst/>
            </a:prstGeom>
            <a:noFill/>
            <a:ln w="952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a:extLst>
                <a:ext uri="{FF2B5EF4-FFF2-40B4-BE49-F238E27FC236}">
                  <a16:creationId xmlns:a16="http://schemas.microsoft.com/office/drawing/2014/main" id="{F98502AD-F02A-4D7F-B3C1-8D8AA4C3E05C}"/>
                </a:ext>
              </a:extLst>
            </p:cNvPr>
            <p:cNvSpPr>
              <a:spLocks noChangeShapeType="1"/>
            </p:cNvSpPr>
            <p:nvPr/>
          </p:nvSpPr>
          <p:spPr bwMode="auto">
            <a:xfrm flipV="1">
              <a:off x="3418"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3" name="Line 25">
              <a:extLst>
                <a:ext uri="{FF2B5EF4-FFF2-40B4-BE49-F238E27FC236}">
                  <a16:creationId xmlns:a16="http://schemas.microsoft.com/office/drawing/2014/main" id="{7922B8C7-1D45-4C57-A1CF-3F708111B4EF}"/>
                </a:ext>
              </a:extLst>
            </p:cNvPr>
            <p:cNvSpPr>
              <a:spLocks noChangeShapeType="1"/>
            </p:cNvSpPr>
            <p:nvPr/>
          </p:nvSpPr>
          <p:spPr bwMode="auto">
            <a:xfrm flipV="1">
              <a:off x="970" y="2400"/>
              <a:ext cx="0" cy="345"/>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4" name="Line 26">
              <a:extLst>
                <a:ext uri="{FF2B5EF4-FFF2-40B4-BE49-F238E27FC236}">
                  <a16:creationId xmlns:a16="http://schemas.microsoft.com/office/drawing/2014/main" id="{0CA615AC-0C64-4EE3-8360-F3AE313573C5}"/>
                </a:ext>
              </a:extLst>
            </p:cNvPr>
            <p:cNvSpPr>
              <a:spLocks noChangeShapeType="1"/>
            </p:cNvSpPr>
            <p:nvPr/>
          </p:nvSpPr>
          <p:spPr bwMode="auto">
            <a:xfrm>
              <a:off x="970" y="2400"/>
              <a:ext cx="2448"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5" name="Line 27">
              <a:extLst>
                <a:ext uri="{FF2B5EF4-FFF2-40B4-BE49-F238E27FC236}">
                  <a16:creationId xmlns:a16="http://schemas.microsoft.com/office/drawing/2014/main" id="{8DDCC91E-BB41-4A56-AC11-03089236D72C}"/>
                </a:ext>
              </a:extLst>
            </p:cNvPr>
            <p:cNvSpPr>
              <a:spLocks noChangeShapeType="1"/>
            </p:cNvSpPr>
            <p:nvPr/>
          </p:nvSpPr>
          <p:spPr bwMode="auto">
            <a:xfrm flipV="1">
              <a:off x="2506"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6" name="Line 28">
              <a:extLst>
                <a:ext uri="{FF2B5EF4-FFF2-40B4-BE49-F238E27FC236}">
                  <a16:creationId xmlns:a16="http://schemas.microsoft.com/office/drawing/2014/main" id="{776B3696-F494-4E52-BEA4-3E48CB163874}"/>
                </a:ext>
              </a:extLst>
            </p:cNvPr>
            <p:cNvSpPr>
              <a:spLocks noChangeShapeType="1"/>
            </p:cNvSpPr>
            <p:nvPr/>
          </p:nvSpPr>
          <p:spPr bwMode="auto">
            <a:xfrm flipV="1">
              <a:off x="634" y="2544"/>
              <a:ext cx="0" cy="173"/>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7" name="Line 29">
              <a:extLst>
                <a:ext uri="{FF2B5EF4-FFF2-40B4-BE49-F238E27FC236}">
                  <a16:creationId xmlns:a16="http://schemas.microsoft.com/office/drawing/2014/main" id="{E8462EAF-D9A7-4ACE-925E-F40BC76ABC52}"/>
                </a:ext>
              </a:extLst>
            </p:cNvPr>
            <p:cNvSpPr>
              <a:spLocks noChangeShapeType="1"/>
            </p:cNvSpPr>
            <p:nvPr/>
          </p:nvSpPr>
          <p:spPr bwMode="auto">
            <a:xfrm>
              <a:off x="634" y="2544"/>
              <a:ext cx="1871" cy="0"/>
            </a:xfrm>
            <a:prstGeom prst="line">
              <a:avLst/>
            </a:prstGeom>
            <a:noFill/>
            <a:ln w="9525">
              <a:solidFill>
                <a:srgbClr val="99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8" name="Line 30">
              <a:extLst>
                <a:ext uri="{FF2B5EF4-FFF2-40B4-BE49-F238E27FC236}">
                  <a16:creationId xmlns:a16="http://schemas.microsoft.com/office/drawing/2014/main" id="{C3154D21-4228-4E11-893A-F0C5CA9DB7BA}"/>
                </a:ext>
              </a:extLst>
            </p:cNvPr>
            <p:cNvSpPr>
              <a:spLocks noChangeShapeType="1"/>
            </p:cNvSpPr>
            <p:nvPr/>
          </p:nvSpPr>
          <p:spPr bwMode="auto">
            <a:xfrm flipV="1">
              <a:off x="538"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9" name="Line 31">
              <a:extLst>
                <a:ext uri="{FF2B5EF4-FFF2-40B4-BE49-F238E27FC236}">
                  <a16:creationId xmlns:a16="http://schemas.microsoft.com/office/drawing/2014/main" id="{91F4768C-D7D6-42BC-8C16-65E11EA5A2AD}"/>
                </a:ext>
              </a:extLst>
            </p:cNvPr>
            <p:cNvSpPr>
              <a:spLocks noChangeShapeType="1"/>
            </p:cNvSpPr>
            <p:nvPr/>
          </p:nvSpPr>
          <p:spPr bwMode="auto">
            <a:xfrm flipV="1">
              <a:off x="2362" y="2592"/>
              <a:ext cx="0" cy="96"/>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60" name="Line 32">
              <a:extLst>
                <a:ext uri="{FF2B5EF4-FFF2-40B4-BE49-F238E27FC236}">
                  <a16:creationId xmlns:a16="http://schemas.microsoft.com/office/drawing/2014/main" id="{BE1FC05D-1ED3-4096-8FE8-573ADE0DE9D5}"/>
                </a:ext>
              </a:extLst>
            </p:cNvPr>
            <p:cNvSpPr>
              <a:spLocks noChangeShapeType="1"/>
            </p:cNvSpPr>
            <p:nvPr/>
          </p:nvSpPr>
          <p:spPr bwMode="auto">
            <a:xfrm>
              <a:off x="538" y="2592"/>
              <a:ext cx="1871" cy="0"/>
            </a:xfrm>
            <a:prstGeom prst="line">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474" name="Group 2">
            <a:extLst>
              <a:ext uri="{FF2B5EF4-FFF2-40B4-BE49-F238E27FC236}">
                <a16:creationId xmlns:a16="http://schemas.microsoft.com/office/drawing/2014/main" id="{F7EDA579-7F3D-480A-BF49-220616FCD6F8}"/>
              </a:ext>
            </a:extLst>
          </p:cNvPr>
          <p:cNvGrpSpPr>
            <a:grpSpLocks/>
          </p:cNvGrpSpPr>
          <p:nvPr/>
        </p:nvGrpSpPr>
        <p:grpSpPr bwMode="auto">
          <a:xfrm>
            <a:off x="0" y="304800"/>
            <a:ext cx="9144000" cy="5561013"/>
            <a:chOff x="0" y="0"/>
            <a:chExt cx="5760" cy="3503"/>
          </a:xfrm>
        </p:grpSpPr>
        <p:pic>
          <p:nvPicPr>
            <p:cNvPr id="105484" name="Picture 3">
              <a:extLst>
                <a:ext uri="{FF2B5EF4-FFF2-40B4-BE49-F238E27FC236}">
                  <a16:creationId xmlns:a16="http://schemas.microsoft.com/office/drawing/2014/main" id="{CFAC964D-9A84-4799-88BE-29CE430DCE1E}"/>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t="6325" r="7549" b="4936"/>
            <a:stretch>
              <a:fillRect/>
            </a:stretch>
          </p:blipFill>
          <p:spPr bwMode="auto">
            <a:xfrm>
              <a:off x="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5" name="Picture 4">
              <a:extLst>
                <a:ext uri="{FF2B5EF4-FFF2-40B4-BE49-F238E27FC236}">
                  <a16:creationId xmlns:a16="http://schemas.microsoft.com/office/drawing/2014/main" id="{A50D8733-8F27-42F4-ADE9-0F036F097F1E}"/>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6317" t="11415" r="5084" b="4936"/>
            <a:stretch>
              <a:fillRect/>
            </a:stretch>
          </p:blipFill>
          <p:spPr bwMode="auto">
            <a:xfrm>
              <a:off x="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6" name="Picture 5">
              <a:extLst>
                <a:ext uri="{FF2B5EF4-FFF2-40B4-BE49-F238E27FC236}">
                  <a16:creationId xmlns:a16="http://schemas.microsoft.com/office/drawing/2014/main" id="{80488E6A-2F44-4F9A-9FE1-161C0E8BBBE7}"/>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t="6325" r="7549" b="4936"/>
            <a:stretch>
              <a:fillRect/>
            </a:stretch>
          </p:blipFill>
          <p:spPr bwMode="auto">
            <a:xfrm>
              <a:off x="144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7" name="Picture 6">
              <a:extLst>
                <a:ext uri="{FF2B5EF4-FFF2-40B4-BE49-F238E27FC236}">
                  <a16:creationId xmlns:a16="http://schemas.microsoft.com/office/drawing/2014/main" id="{AF0940EE-A705-45FC-9634-83AD6301C5A0}"/>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l="6317" t="11415" r="5084" b="4936"/>
            <a:stretch>
              <a:fillRect/>
            </a:stretch>
          </p:blipFill>
          <p:spPr bwMode="auto">
            <a:xfrm>
              <a:off x="144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8" name="Picture 7">
              <a:extLst>
                <a:ext uri="{FF2B5EF4-FFF2-40B4-BE49-F238E27FC236}">
                  <a16:creationId xmlns:a16="http://schemas.microsoft.com/office/drawing/2014/main" id="{41C3188F-6F7C-437D-95CC-6311885800A2}"/>
                </a:ext>
              </a:extLst>
            </p:cNvPr>
            <p:cNvPicPr preferRelativeResize="0">
              <a:picLocks noChangeArrowheads="1"/>
            </p:cNvPicPr>
            <p:nvPr/>
          </p:nvPicPr>
          <p:blipFill>
            <a:blip r:embed="rId7">
              <a:extLst>
                <a:ext uri="{28A0092B-C50C-407E-A947-70E740481C1C}">
                  <a14:useLocalDpi xmlns:a14="http://schemas.microsoft.com/office/drawing/2010/main" val="0"/>
                </a:ext>
              </a:extLst>
            </a:blip>
            <a:srcRect t="6479" r="7549" b="4782"/>
            <a:stretch>
              <a:fillRect/>
            </a:stretch>
          </p:blipFill>
          <p:spPr bwMode="auto">
            <a:xfrm>
              <a:off x="288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9" name="Picture 8">
              <a:extLst>
                <a:ext uri="{FF2B5EF4-FFF2-40B4-BE49-F238E27FC236}">
                  <a16:creationId xmlns:a16="http://schemas.microsoft.com/office/drawing/2014/main" id="{274C0755-0C13-4957-8AEA-26C8EBFF3D9F}"/>
                </a:ext>
              </a:extLst>
            </p:cNvPr>
            <p:cNvPicPr preferRelativeResize="0">
              <a:picLocks noChangeArrowheads="1"/>
            </p:cNvPicPr>
            <p:nvPr/>
          </p:nvPicPr>
          <p:blipFill>
            <a:blip r:embed="rId8">
              <a:extLst>
                <a:ext uri="{28A0092B-C50C-407E-A947-70E740481C1C}">
                  <a14:useLocalDpi xmlns:a14="http://schemas.microsoft.com/office/drawing/2010/main" val="0"/>
                </a:ext>
              </a:extLst>
            </a:blip>
            <a:srcRect l="6317" t="11415" r="5084" b="4936"/>
            <a:stretch>
              <a:fillRect/>
            </a:stretch>
          </p:blipFill>
          <p:spPr bwMode="auto">
            <a:xfrm>
              <a:off x="288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0" name="Picture 9">
              <a:extLst>
                <a:ext uri="{FF2B5EF4-FFF2-40B4-BE49-F238E27FC236}">
                  <a16:creationId xmlns:a16="http://schemas.microsoft.com/office/drawing/2014/main" id="{B9201FBD-3BE6-4694-9774-05FB2598AE6C}"/>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t="6325" r="7549" b="4936"/>
            <a:stretch>
              <a:fillRect/>
            </a:stretch>
          </p:blipFill>
          <p:spPr bwMode="auto">
            <a:xfrm>
              <a:off x="4320" y="0"/>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1" name="Picture 10">
              <a:extLst>
                <a:ext uri="{FF2B5EF4-FFF2-40B4-BE49-F238E27FC236}">
                  <a16:creationId xmlns:a16="http://schemas.microsoft.com/office/drawing/2014/main" id="{D5AAA8D6-D9D8-43BC-9810-DC68DB03CC9F}"/>
                </a:ext>
              </a:extLst>
            </p:cNvPr>
            <p:cNvPicPr preferRelativeResize="0">
              <a:picLocks noChangeArrowheads="1"/>
            </p:cNvPicPr>
            <p:nvPr/>
          </p:nvPicPr>
          <p:blipFill>
            <a:blip r:embed="rId10">
              <a:extLst>
                <a:ext uri="{28A0092B-C50C-407E-A947-70E740481C1C}">
                  <a14:useLocalDpi xmlns:a14="http://schemas.microsoft.com/office/drawing/2010/main" val="0"/>
                </a:ext>
              </a:extLst>
            </a:blip>
            <a:srcRect l="5084" t="11415" r="5084" b="4936"/>
            <a:stretch>
              <a:fillRect/>
            </a:stretch>
          </p:blipFill>
          <p:spPr bwMode="auto">
            <a:xfrm>
              <a:off x="4320" y="1776"/>
              <a:ext cx="1440" cy="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5475" name="Group 11">
            <a:extLst>
              <a:ext uri="{FF2B5EF4-FFF2-40B4-BE49-F238E27FC236}">
                <a16:creationId xmlns:a16="http://schemas.microsoft.com/office/drawing/2014/main" id="{3DF5DE19-752A-48B1-9AC9-23873DE0E32B}"/>
              </a:ext>
            </a:extLst>
          </p:cNvPr>
          <p:cNvGrpSpPr>
            <a:grpSpLocks/>
          </p:cNvGrpSpPr>
          <p:nvPr/>
        </p:nvGrpSpPr>
        <p:grpSpPr bwMode="auto">
          <a:xfrm>
            <a:off x="152400" y="6019800"/>
            <a:ext cx="8991600" cy="533400"/>
            <a:chOff x="96" y="3792"/>
            <a:chExt cx="5664" cy="336"/>
          </a:xfrm>
        </p:grpSpPr>
        <p:sp>
          <p:nvSpPr>
            <p:cNvPr id="105476" name="Text Box 12">
              <a:extLst>
                <a:ext uri="{FF2B5EF4-FFF2-40B4-BE49-F238E27FC236}">
                  <a16:creationId xmlns:a16="http://schemas.microsoft.com/office/drawing/2014/main" id="{9C8ABF7B-1654-4118-BC86-1CF8DBB2F5EA}"/>
                </a:ext>
              </a:extLst>
            </p:cNvPr>
            <p:cNvSpPr txBox="1">
              <a:spLocks noChangeArrowheads="1"/>
            </p:cNvSpPr>
            <p:nvPr/>
          </p:nvSpPr>
          <p:spPr bwMode="auto">
            <a:xfrm>
              <a:off x="96"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1.33x10</a:t>
              </a:r>
              <a:r>
                <a:rPr lang="en-US" altLang="en-US" sz="1400" baseline="30000"/>
                <a:t>-4</a:t>
              </a:r>
            </a:p>
          </p:txBody>
        </p:sp>
        <p:sp>
          <p:nvSpPr>
            <p:cNvPr id="105477" name="Rectangle 13">
              <a:extLst>
                <a:ext uri="{FF2B5EF4-FFF2-40B4-BE49-F238E27FC236}">
                  <a16:creationId xmlns:a16="http://schemas.microsoft.com/office/drawing/2014/main" id="{4DCBBFEA-1EFD-45B4-9736-311F42277145}"/>
                </a:ext>
              </a:extLst>
            </p:cNvPr>
            <p:cNvSpPr>
              <a:spLocks noChangeArrowheads="1"/>
            </p:cNvSpPr>
            <p:nvPr/>
          </p:nvSpPr>
          <p:spPr bwMode="auto">
            <a:xfrm>
              <a:off x="1200" y="3792"/>
              <a:ext cx="207" cy="4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78" name="Rectangle 14">
              <a:extLst>
                <a:ext uri="{FF2B5EF4-FFF2-40B4-BE49-F238E27FC236}">
                  <a16:creationId xmlns:a16="http://schemas.microsoft.com/office/drawing/2014/main" id="{77A1E8DD-9547-4216-9BD2-CA616C8E7B59}"/>
                </a:ext>
              </a:extLst>
            </p:cNvPr>
            <p:cNvSpPr>
              <a:spLocks noChangeArrowheads="1"/>
            </p:cNvSpPr>
            <p:nvPr/>
          </p:nvSpPr>
          <p:spPr bwMode="auto">
            <a:xfrm>
              <a:off x="1584" y="3792"/>
              <a:ext cx="835" cy="48"/>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79" name="Rectangle 15">
              <a:extLst>
                <a:ext uri="{FF2B5EF4-FFF2-40B4-BE49-F238E27FC236}">
                  <a16:creationId xmlns:a16="http://schemas.microsoft.com/office/drawing/2014/main" id="{A0A8BDA3-5708-4860-9C55-35A916EA48B2}"/>
                </a:ext>
              </a:extLst>
            </p:cNvPr>
            <p:cNvSpPr>
              <a:spLocks noChangeArrowheads="1"/>
            </p:cNvSpPr>
            <p:nvPr/>
          </p:nvSpPr>
          <p:spPr bwMode="auto">
            <a:xfrm>
              <a:off x="3024" y="3792"/>
              <a:ext cx="835" cy="48"/>
            </a:xfrm>
            <a:prstGeom prst="rect">
              <a:avLst/>
            </a:prstGeom>
            <a:solidFill>
              <a:srgbClr val="99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80" name="Rectangle 16">
              <a:extLst>
                <a:ext uri="{FF2B5EF4-FFF2-40B4-BE49-F238E27FC236}">
                  <a16:creationId xmlns:a16="http://schemas.microsoft.com/office/drawing/2014/main" id="{354DD0E1-B87D-49C3-9B4F-49C1B53696D9}"/>
                </a:ext>
              </a:extLst>
            </p:cNvPr>
            <p:cNvSpPr>
              <a:spLocks noChangeArrowheads="1"/>
            </p:cNvSpPr>
            <p:nvPr/>
          </p:nvSpPr>
          <p:spPr bwMode="auto">
            <a:xfrm>
              <a:off x="5314" y="3792"/>
              <a:ext cx="207" cy="4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05481" name="Text Box 17">
              <a:extLst>
                <a:ext uri="{FF2B5EF4-FFF2-40B4-BE49-F238E27FC236}">
                  <a16:creationId xmlns:a16="http://schemas.microsoft.com/office/drawing/2014/main" id="{B6BBC825-51BD-428B-82DE-CBA01C7E475B}"/>
                </a:ext>
              </a:extLst>
            </p:cNvPr>
            <p:cNvSpPr txBox="1">
              <a:spLocks noChangeArrowheads="1"/>
            </p:cNvSpPr>
            <p:nvPr/>
          </p:nvSpPr>
          <p:spPr bwMode="auto">
            <a:xfrm>
              <a:off x="1508"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8.93x10</a:t>
              </a:r>
              <a:r>
                <a:rPr lang="en-US" altLang="en-US" sz="1400" baseline="30000"/>
                <a:t>-4</a:t>
              </a:r>
            </a:p>
          </p:txBody>
        </p:sp>
        <p:sp>
          <p:nvSpPr>
            <p:cNvPr id="105482" name="Text Box 18">
              <a:extLst>
                <a:ext uri="{FF2B5EF4-FFF2-40B4-BE49-F238E27FC236}">
                  <a16:creationId xmlns:a16="http://schemas.microsoft.com/office/drawing/2014/main" id="{E5E203AF-00A1-40B4-965E-C06FC858F5E4}"/>
                </a:ext>
              </a:extLst>
            </p:cNvPr>
            <p:cNvSpPr txBox="1">
              <a:spLocks noChangeArrowheads="1"/>
            </p:cNvSpPr>
            <p:nvPr/>
          </p:nvSpPr>
          <p:spPr bwMode="auto">
            <a:xfrm>
              <a:off x="2976"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1.35x10</a:t>
              </a:r>
              <a:r>
                <a:rPr lang="en-US" altLang="en-US" sz="1400" baseline="30000"/>
                <a:t>-6</a:t>
              </a:r>
            </a:p>
          </p:txBody>
        </p:sp>
        <p:sp>
          <p:nvSpPr>
            <p:cNvPr id="105483" name="Text Box 19">
              <a:extLst>
                <a:ext uri="{FF2B5EF4-FFF2-40B4-BE49-F238E27FC236}">
                  <a16:creationId xmlns:a16="http://schemas.microsoft.com/office/drawing/2014/main" id="{95BDE224-8EF4-464A-B8AA-76293DB1DE81}"/>
                </a:ext>
              </a:extLst>
            </p:cNvPr>
            <p:cNvSpPr txBox="1">
              <a:spLocks noChangeArrowheads="1"/>
            </p:cNvSpPr>
            <p:nvPr/>
          </p:nvSpPr>
          <p:spPr bwMode="auto">
            <a:xfrm>
              <a:off x="4464" y="3936"/>
              <a:ext cx="12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1400"/>
                <a:t>p = 1.33x10</a:t>
              </a:r>
              <a:r>
                <a:rPr lang="en-US" altLang="en-US" sz="1400" baseline="30000"/>
                <a:t>-4</a:t>
              </a: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9ACEBEFF-4B47-4EAE-8E74-67AE8144906A}"/>
              </a:ext>
            </a:extLst>
          </p:cNvPr>
          <p:cNvSpPr>
            <a:spLocks noGrp="1" noChangeArrowheads="1"/>
          </p:cNvSpPr>
          <p:nvPr>
            <p:ph type="title"/>
          </p:nvPr>
        </p:nvSpPr>
        <p:spPr>
          <a:xfrm>
            <a:off x="304800" y="152400"/>
            <a:ext cx="8534400" cy="1219200"/>
          </a:xfrm>
        </p:spPr>
        <p:txBody>
          <a:bodyPr/>
          <a:lstStyle/>
          <a:p>
            <a:pPr eaLnBrk="1" hangingPunct="1"/>
            <a:r>
              <a:rPr lang="en-US" altLang="en-US" sz="3200"/>
              <a:t>Connectivity diverges across brain regions whereas expression does not</a:t>
            </a:r>
          </a:p>
        </p:txBody>
      </p:sp>
      <p:pic>
        <p:nvPicPr>
          <p:cNvPr id="391171" name="Picture 3">
            <a:extLst>
              <a:ext uri="{FF2B5EF4-FFF2-40B4-BE49-F238E27FC236}">
                <a16:creationId xmlns:a16="http://schemas.microsoft.com/office/drawing/2014/main" id="{6EEF26CD-6270-42F5-9B52-9BD61DC2B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2" name="Picture 4">
            <a:extLst>
              <a:ext uri="{FF2B5EF4-FFF2-40B4-BE49-F238E27FC236}">
                <a16:creationId xmlns:a16="http://schemas.microsoft.com/office/drawing/2014/main" id="{D078F194-81AF-48FD-AFA9-57C2D91DB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3" name="Picture 5">
            <a:extLst>
              <a:ext uri="{FF2B5EF4-FFF2-40B4-BE49-F238E27FC236}">
                <a16:creationId xmlns:a16="http://schemas.microsoft.com/office/drawing/2014/main" id="{FE029E75-9549-4856-96B7-68D7E0221F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4" name="Picture 6">
            <a:extLst>
              <a:ext uri="{FF2B5EF4-FFF2-40B4-BE49-F238E27FC236}">
                <a16:creationId xmlns:a16="http://schemas.microsoft.com/office/drawing/2014/main" id="{2601D358-C4CF-430E-850B-D8316274F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5" name="Picture 7">
            <a:extLst>
              <a:ext uri="{FF2B5EF4-FFF2-40B4-BE49-F238E27FC236}">
                <a16:creationId xmlns:a16="http://schemas.microsoft.com/office/drawing/2014/main" id="{EECDA8A1-E0B6-42CF-A242-A3ABBB02CF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6" name="Picture 8">
            <a:extLst>
              <a:ext uri="{FF2B5EF4-FFF2-40B4-BE49-F238E27FC236}">
                <a16:creationId xmlns:a16="http://schemas.microsoft.com/office/drawing/2014/main" id="{030484D7-E33E-4EAE-B4D5-D5C75E8EC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7" name="Picture 9">
            <a:extLst>
              <a:ext uri="{FF2B5EF4-FFF2-40B4-BE49-F238E27FC236}">
                <a16:creationId xmlns:a16="http://schemas.microsoft.com/office/drawing/2014/main" id="{7F34BC68-0BD5-4694-A37D-E760E9BCDF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0550" y="16764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91178" name="Picture 10">
            <a:extLst>
              <a:ext uri="{FF2B5EF4-FFF2-40B4-BE49-F238E27FC236}">
                <a16:creationId xmlns:a16="http://schemas.microsoft.com/office/drawing/2014/main" id="{7A6952BF-DCC9-4A7F-8D98-508A6E9D71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0550" y="4038600"/>
            <a:ext cx="2203450" cy="21986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1171"/>
                                        </p:tgtEl>
                                        <p:attrNameLst>
                                          <p:attrName>style.visibility</p:attrName>
                                        </p:attrNameLst>
                                      </p:cBhvr>
                                      <p:to>
                                        <p:strVal val="visible"/>
                                      </p:to>
                                    </p:set>
                                    <p:anim calcmode="lin" valueType="num">
                                      <p:cBhvr additive="base">
                                        <p:cTn id="7" dur="500" fill="hold"/>
                                        <p:tgtEl>
                                          <p:spTgt spid="391171"/>
                                        </p:tgtEl>
                                        <p:attrNameLst>
                                          <p:attrName>ppt_x</p:attrName>
                                        </p:attrNameLst>
                                      </p:cBhvr>
                                      <p:tavLst>
                                        <p:tav tm="0">
                                          <p:val>
                                            <p:strVal val="0-#ppt_w/2"/>
                                          </p:val>
                                        </p:tav>
                                        <p:tav tm="100000">
                                          <p:val>
                                            <p:strVal val="#ppt_x"/>
                                          </p:val>
                                        </p:tav>
                                      </p:tavLst>
                                    </p:anim>
                                    <p:anim calcmode="lin" valueType="num">
                                      <p:cBhvr additive="base">
                                        <p:cTn id="8" dur="500" fill="hold"/>
                                        <p:tgtEl>
                                          <p:spTgt spid="3911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91173"/>
                                        </p:tgtEl>
                                        <p:attrNameLst>
                                          <p:attrName>style.visibility</p:attrName>
                                        </p:attrNameLst>
                                      </p:cBhvr>
                                      <p:to>
                                        <p:strVal val="visible"/>
                                      </p:to>
                                    </p:set>
                                    <p:anim calcmode="lin" valueType="num">
                                      <p:cBhvr additive="base">
                                        <p:cTn id="13" dur="500" fill="hold"/>
                                        <p:tgtEl>
                                          <p:spTgt spid="391173"/>
                                        </p:tgtEl>
                                        <p:attrNameLst>
                                          <p:attrName>ppt_x</p:attrName>
                                        </p:attrNameLst>
                                      </p:cBhvr>
                                      <p:tavLst>
                                        <p:tav tm="0">
                                          <p:val>
                                            <p:strVal val="0-#ppt_w/2"/>
                                          </p:val>
                                        </p:tav>
                                        <p:tav tm="100000">
                                          <p:val>
                                            <p:strVal val="#ppt_x"/>
                                          </p:val>
                                        </p:tav>
                                      </p:tavLst>
                                    </p:anim>
                                    <p:anim calcmode="lin" valueType="num">
                                      <p:cBhvr additive="base">
                                        <p:cTn id="14" dur="500" fill="hold"/>
                                        <p:tgtEl>
                                          <p:spTgt spid="39117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91175"/>
                                        </p:tgtEl>
                                        <p:attrNameLst>
                                          <p:attrName>style.visibility</p:attrName>
                                        </p:attrNameLst>
                                      </p:cBhvr>
                                      <p:to>
                                        <p:strVal val="visible"/>
                                      </p:to>
                                    </p:set>
                                    <p:anim calcmode="lin" valueType="num">
                                      <p:cBhvr additive="base">
                                        <p:cTn id="19" dur="500" fill="hold"/>
                                        <p:tgtEl>
                                          <p:spTgt spid="391175"/>
                                        </p:tgtEl>
                                        <p:attrNameLst>
                                          <p:attrName>ppt_x</p:attrName>
                                        </p:attrNameLst>
                                      </p:cBhvr>
                                      <p:tavLst>
                                        <p:tav tm="0">
                                          <p:val>
                                            <p:strVal val="0-#ppt_w/2"/>
                                          </p:val>
                                        </p:tav>
                                        <p:tav tm="100000">
                                          <p:val>
                                            <p:strVal val="#ppt_x"/>
                                          </p:val>
                                        </p:tav>
                                      </p:tavLst>
                                    </p:anim>
                                    <p:anim calcmode="lin" valueType="num">
                                      <p:cBhvr additive="base">
                                        <p:cTn id="20" dur="500" fill="hold"/>
                                        <p:tgtEl>
                                          <p:spTgt spid="39117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91177"/>
                                        </p:tgtEl>
                                        <p:attrNameLst>
                                          <p:attrName>style.visibility</p:attrName>
                                        </p:attrNameLst>
                                      </p:cBhvr>
                                      <p:to>
                                        <p:strVal val="visible"/>
                                      </p:to>
                                    </p:set>
                                    <p:anim calcmode="lin" valueType="num">
                                      <p:cBhvr additive="base">
                                        <p:cTn id="25" dur="500" fill="hold"/>
                                        <p:tgtEl>
                                          <p:spTgt spid="391177"/>
                                        </p:tgtEl>
                                        <p:attrNameLst>
                                          <p:attrName>ppt_x</p:attrName>
                                        </p:attrNameLst>
                                      </p:cBhvr>
                                      <p:tavLst>
                                        <p:tav tm="0">
                                          <p:val>
                                            <p:strVal val="0-#ppt_w/2"/>
                                          </p:val>
                                        </p:tav>
                                        <p:tav tm="100000">
                                          <p:val>
                                            <p:strVal val="#ppt_x"/>
                                          </p:val>
                                        </p:tav>
                                      </p:tavLst>
                                    </p:anim>
                                    <p:anim calcmode="lin" valueType="num">
                                      <p:cBhvr additive="base">
                                        <p:cTn id="26" dur="500" fill="hold"/>
                                        <p:tgtEl>
                                          <p:spTgt spid="39117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91172"/>
                                        </p:tgtEl>
                                        <p:attrNameLst>
                                          <p:attrName>style.visibility</p:attrName>
                                        </p:attrNameLst>
                                      </p:cBhvr>
                                      <p:to>
                                        <p:strVal val="visible"/>
                                      </p:to>
                                    </p:set>
                                    <p:anim calcmode="lin" valueType="num">
                                      <p:cBhvr additive="base">
                                        <p:cTn id="31" dur="500" fill="hold"/>
                                        <p:tgtEl>
                                          <p:spTgt spid="391172"/>
                                        </p:tgtEl>
                                        <p:attrNameLst>
                                          <p:attrName>ppt_x</p:attrName>
                                        </p:attrNameLst>
                                      </p:cBhvr>
                                      <p:tavLst>
                                        <p:tav tm="0">
                                          <p:val>
                                            <p:strVal val="0-#ppt_w/2"/>
                                          </p:val>
                                        </p:tav>
                                        <p:tav tm="100000">
                                          <p:val>
                                            <p:strVal val="#ppt_x"/>
                                          </p:val>
                                        </p:tav>
                                      </p:tavLst>
                                    </p:anim>
                                    <p:anim calcmode="lin" valueType="num">
                                      <p:cBhvr additive="base">
                                        <p:cTn id="32" dur="500" fill="hold"/>
                                        <p:tgtEl>
                                          <p:spTgt spid="39117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91174"/>
                                        </p:tgtEl>
                                        <p:attrNameLst>
                                          <p:attrName>style.visibility</p:attrName>
                                        </p:attrNameLst>
                                      </p:cBhvr>
                                      <p:to>
                                        <p:strVal val="visible"/>
                                      </p:to>
                                    </p:set>
                                    <p:anim calcmode="lin" valueType="num">
                                      <p:cBhvr additive="base">
                                        <p:cTn id="37" dur="500" fill="hold"/>
                                        <p:tgtEl>
                                          <p:spTgt spid="391174"/>
                                        </p:tgtEl>
                                        <p:attrNameLst>
                                          <p:attrName>ppt_x</p:attrName>
                                        </p:attrNameLst>
                                      </p:cBhvr>
                                      <p:tavLst>
                                        <p:tav tm="0">
                                          <p:val>
                                            <p:strVal val="0-#ppt_w/2"/>
                                          </p:val>
                                        </p:tav>
                                        <p:tav tm="100000">
                                          <p:val>
                                            <p:strVal val="#ppt_x"/>
                                          </p:val>
                                        </p:tav>
                                      </p:tavLst>
                                    </p:anim>
                                    <p:anim calcmode="lin" valueType="num">
                                      <p:cBhvr additive="base">
                                        <p:cTn id="38" dur="500" fill="hold"/>
                                        <p:tgtEl>
                                          <p:spTgt spid="39117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91176"/>
                                        </p:tgtEl>
                                        <p:attrNameLst>
                                          <p:attrName>style.visibility</p:attrName>
                                        </p:attrNameLst>
                                      </p:cBhvr>
                                      <p:to>
                                        <p:strVal val="visible"/>
                                      </p:to>
                                    </p:set>
                                    <p:anim calcmode="lin" valueType="num">
                                      <p:cBhvr additive="base">
                                        <p:cTn id="43" dur="500" fill="hold"/>
                                        <p:tgtEl>
                                          <p:spTgt spid="391176"/>
                                        </p:tgtEl>
                                        <p:attrNameLst>
                                          <p:attrName>ppt_x</p:attrName>
                                        </p:attrNameLst>
                                      </p:cBhvr>
                                      <p:tavLst>
                                        <p:tav tm="0">
                                          <p:val>
                                            <p:strVal val="0-#ppt_w/2"/>
                                          </p:val>
                                        </p:tav>
                                        <p:tav tm="100000">
                                          <p:val>
                                            <p:strVal val="#ppt_x"/>
                                          </p:val>
                                        </p:tav>
                                      </p:tavLst>
                                    </p:anim>
                                    <p:anim calcmode="lin" valueType="num">
                                      <p:cBhvr additive="base">
                                        <p:cTn id="44" dur="500" fill="hold"/>
                                        <p:tgtEl>
                                          <p:spTgt spid="39117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391178"/>
                                        </p:tgtEl>
                                        <p:attrNameLst>
                                          <p:attrName>style.visibility</p:attrName>
                                        </p:attrNameLst>
                                      </p:cBhvr>
                                      <p:to>
                                        <p:strVal val="visible"/>
                                      </p:to>
                                    </p:set>
                                    <p:anim calcmode="lin" valueType="num">
                                      <p:cBhvr additive="base">
                                        <p:cTn id="49" dur="500" fill="hold"/>
                                        <p:tgtEl>
                                          <p:spTgt spid="391178"/>
                                        </p:tgtEl>
                                        <p:attrNameLst>
                                          <p:attrName>ppt_x</p:attrName>
                                        </p:attrNameLst>
                                      </p:cBhvr>
                                      <p:tavLst>
                                        <p:tav tm="0">
                                          <p:val>
                                            <p:strVal val="0-#ppt_w/2"/>
                                          </p:val>
                                        </p:tav>
                                        <p:tav tm="100000">
                                          <p:val>
                                            <p:strVal val="#ppt_x"/>
                                          </p:val>
                                        </p:tav>
                                      </p:tavLst>
                                    </p:anim>
                                    <p:anim calcmode="lin" valueType="num">
                                      <p:cBhvr additive="base">
                                        <p:cTn id="50" dur="500" fill="hold"/>
                                        <p:tgtEl>
                                          <p:spTgt spid="3911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09E0DFBF-CD48-4D0B-AAB5-DBF63299BB20}"/>
              </a:ext>
            </a:extLst>
          </p:cNvPr>
          <p:cNvSpPr>
            <a:spLocks noGrp="1" noChangeArrowheads="1"/>
          </p:cNvSpPr>
          <p:nvPr>
            <p:ph type="title"/>
          </p:nvPr>
        </p:nvSpPr>
        <p:spPr>
          <a:xfrm>
            <a:off x="685800" y="152400"/>
            <a:ext cx="7772400" cy="1143000"/>
          </a:xfrm>
        </p:spPr>
        <p:txBody>
          <a:bodyPr/>
          <a:lstStyle/>
          <a:p>
            <a:pPr eaLnBrk="1" hangingPunct="1"/>
            <a:r>
              <a:rPr lang="en-US" altLang="en-US">
                <a:latin typeface="Tahoma" panose="020B0604030504040204" pitchFamily="34" charset="0"/>
              </a:rPr>
              <a:t>Conclusions: chimp/human</a:t>
            </a:r>
          </a:p>
        </p:txBody>
      </p:sp>
      <p:sp>
        <p:nvSpPr>
          <p:cNvPr id="107523" name="Rectangle 3">
            <a:extLst>
              <a:ext uri="{FF2B5EF4-FFF2-40B4-BE49-F238E27FC236}">
                <a16:creationId xmlns:a16="http://schemas.microsoft.com/office/drawing/2014/main" id="{D2308C75-7C10-455C-80F5-30ED124E34FD}"/>
              </a:ext>
            </a:extLst>
          </p:cNvPr>
          <p:cNvSpPr>
            <a:spLocks noGrp="1" noChangeArrowheads="1"/>
          </p:cNvSpPr>
          <p:nvPr>
            <p:ph type="body" idx="1"/>
          </p:nvPr>
        </p:nvSpPr>
        <p:spPr>
          <a:xfrm>
            <a:off x="457200" y="1752600"/>
            <a:ext cx="8458200" cy="4876800"/>
          </a:xfrm>
        </p:spPr>
        <p:txBody>
          <a:bodyPr/>
          <a:lstStyle/>
          <a:p>
            <a:pPr eaLnBrk="1" hangingPunct="1">
              <a:lnSpc>
                <a:spcPct val="80000"/>
              </a:lnSpc>
            </a:pPr>
            <a:r>
              <a:rPr lang="en-US" altLang="zh-TW" sz="2400">
                <a:latin typeface="Tahoma" panose="020B0604030504040204" pitchFamily="34" charset="0"/>
                <a:ea typeface="PMingLiU" panose="02020500000000000000" pitchFamily="18" charset="-120"/>
              </a:rPr>
              <a:t>Gene </a:t>
            </a:r>
            <a:r>
              <a:rPr lang="en-US" altLang="zh-TW" sz="2400">
                <a:solidFill>
                  <a:srgbClr val="FF3300"/>
                </a:solidFill>
                <a:latin typeface="Tahoma" panose="020B0604030504040204" pitchFamily="34" charset="0"/>
                <a:ea typeface="PMingLiU" panose="02020500000000000000" pitchFamily="18" charset="-120"/>
              </a:rPr>
              <a:t>expression</a:t>
            </a:r>
            <a:r>
              <a:rPr lang="en-US" altLang="zh-TW" sz="2400">
                <a:latin typeface="Tahoma" panose="020B0604030504040204" pitchFamily="34" charset="0"/>
                <a:ea typeface="PMingLiU" panose="02020500000000000000" pitchFamily="18" charset="-120"/>
              </a:rPr>
              <a:t> is highly preserved across species brains </a:t>
            </a:r>
          </a:p>
          <a:p>
            <a:pPr eaLnBrk="1" hangingPunct="1">
              <a:lnSpc>
                <a:spcPct val="80000"/>
              </a:lnSpc>
            </a:pPr>
            <a:r>
              <a:rPr lang="en-US" altLang="zh-TW" sz="2400">
                <a:latin typeface="Tahoma" panose="020B0604030504040204" pitchFamily="34" charset="0"/>
                <a:ea typeface="PMingLiU" panose="02020500000000000000" pitchFamily="18" charset="-120"/>
              </a:rPr>
              <a:t>Gene </a:t>
            </a:r>
            <a:r>
              <a:rPr lang="en-US" altLang="zh-TW" sz="2400">
                <a:solidFill>
                  <a:srgbClr val="FF3300"/>
                </a:solidFill>
                <a:latin typeface="Tahoma" panose="020B0604030504040204" pitchFamily="34" charset="0"/>
                <a:ea typeface="PMingLiU" panose="02020500000000000000" pitchFamily="18" charset="-120"/>
              </a:rPr>
              <a:t>co-expression</a:t>
            </a:r>
            <a:r>
              <a:rPr lang="en-US" altLang="zh-TW" sz="2400">
                <a:latin typeface="Tahoma" panose="020B0604030504040204" pitchFamily="34" charset="0"/>
                <a:ea typeface="PMingLiU" panose="02020500000000000000" pitchFamily="18" charset="-120"/>
              </a:rPr>
              <a:t> is less preserved</a:t>
            </a:r>
          </a:p>
          <a:p>
            <a:pPr eaLnBrk="1" hangingPunct="1">
              <a:lnSpc>
                <a:spcPct val="80000"/>
              </a:lnSpc>
            </a:pPr>
            <a:r>
              <a:rPr lang="en-US" altLang="zh-TW" sz="2400">
                <a:latin typeface="Tahoma" panose="020B0604030504040204" pitchFamily="34" charset="0"/>
                <a:ea typeface="PMingLiU" panose="02020500000000000000" pitchFamily="18" charset="-120"/>
              </a:rPr>
              <a:t>Some modules are highly preserved</a:t>
            </a:r>
          </a:p>
          <a:p>
            <a:pPr eaLnBrk="1" hangingPunct="1">
              <a:lnSpc>
                <a:spcPct val="80000"/>
              </a:lnSpc>
            </a:pPr>
            <a:r>
              <a:rPr lang="en-US" altLang="zh-TW" sz="2400">
                <a:latin typeface="Tahoma" panose="020B0604030504040204" pitchFamily="34" charset="0"/>
                <a:ea typeface="PMingLiU" panose="02020500000000000000" pitchFamily="18" charset="-120"/>
              </a:rPr>
              <a:t>Gene modules correspond roughly to brain architecture</a:t>
            </a:r>
          </a:p>
          <a:p>
            <a:pPr eaLnBrk="1" hangingPunct="1">
              <a:lnSpc>
                <a:spcPct val="80000"/>
              </a:lnSpc>
            </a:pPr>
            <a:r>
              <a:rPr lang="en-US" altLang="zh-TW" sz="2400">
                <a:latin typeface="Tahoma" panose="020B0604030504040204" pitchFamily="34" charset="0"/>
                <a:ea typeface="PMingLiU" panose="02020500000000000000" pitchFamily="18" charset="-120"/>
              </a:rPr>
              <a:t>Species-specific hubs can be validated in silico using sequence comparisons</a:t>
            </a:r>
          </a:p>
          <a:p>
            <a:pPr eaLnBrk="1" hangingPunct="1">
              <a:lnSpc>
                <a:spcPct val="80000"/>
              </a:lnSpc>
              <a:buFontTx/>
              <a:buNone/>
            </a:pPr>
            <a:endParaRPr lang="en-US" altLang="zh-TW" sz="2400">
              <a:latin typeface="Tahoma" panose="020B0604030504040204" pitchFamily="34" charset="0"/>
              <a:ea typeface="PMingLiU" panose="02020500000000000000" pitchFamily="18" charset="-12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A31550C-0BA8-4EDF-89E0-9AD7AA9C3000}"/>
              </a:ext>
            </a:extLst>
          </p:cNvPr>
          <p:cNvSpPr>
            <a:spLocks noGrp="1" noChangeArrowheads="1"/>
          </p:cNvSpPr>
          <p:nvPr>
            <p:ph type="title"/>
          </p:nvPr>
        </p:nvSpPr>
        <p:spPr>
          <a:xfrm>
            <a:off x="533400" y="228600"/>
            <a:ext cx="8229600" cy="381000"/>
          </a:xfrm>
        </p:spPr>
        <p:txBody>
          <a:bodyPr/>
          <a:lstStyle/>
          <a:p>
            <a:pPr eaLnBrk="1" hangingPunct="1"/>
            <a:r>
              <a:rPr lang="en-US" altLang="en-US" sz="1800"/>
              <a:t>A short methodological summary of the publications.</a:t>
            </a:r>
            <a:endParaRPr lang="en-US" altLang="en-US" sz="4000"/>
          </a:p>
        </p:txBody>
      </p:sp>
      <p:sp>
        <p:nvSpPr>
          <p:cNvPr id="119811" name="Rectangle 3">
            <a:extLst>
              <a:ext uri="{FF2B5EF4-FFF2-40B4-BE49-F238E27FC236}">
                <a16:creationId xmlns:a16="http://schemas.microsoft.com/office/drawing/2014/main" id="{18BEF200-F385-4631-BD39-8294CF5DF88D}"/>
              </a:ext>
            </a:extLst>
          </p:cNvPr>
          <p:cNvSpPr>
            <a:spLocks noGrp="1" noChangeArrowheads="1"/>
          </p:cNvSpPr>
          <p:nvPr>
            <p:ph type="body" idx="1"/>
          </p:nvPr>
        </p:nvSpPr>
        <p:spPr>
          <a:xfrm>
            <a:off x="457200" y="609600"/>
            <a:ext cx="8686800" cy="5867400"/>
          </a:xfrm>
        </p:spPr>
        <p:txBody>
          <a:bodyPr/>
          <a:lstStyle/>
          <a:p>
            <a:pPr eaLnBrk="1" hangingPunct="1">
              <a:lnSpc>
                <a:spcPct val="80000"/>
              </a:lnSpc>
              <a:defRPr/>
            </a:pPr>
            <a:r>
              <a:rPr lang="en-US" sz="1000" u="sng" dirty="0" err="1">
                <a:latin typeface="+mj-lt"/>
              </a:rPr>
              <a:t>WGCNA</a:t>
            </a:r>
            <a:r>
              <a:rPr lang="en-US" sz="1000" u="sng" dirty="0">
                <a:latin typeface="+mj-lt"/>
              </a:rPr>
              <a:t> methods </a:t>
            </a:r>
          </a:p>
          <a:p>
            <a:pPr lvl="1" eaLnBrk="1" hangingPunct="1">
              <a:lnSpc>
                <a:spcPct val="80000"/>
              </a:lnSpc>
              <a:defRPr/>
            </a:pPr>
            <a:r>
              <a:rPr lang="en-US" sz="1000" dirty="0">
                <a:latin typeface="+mj-lt"/>
              </a:rPr>
              <a:t>Horvath S (2011) Weighted Network Analysis. Applications in Genomics and Systems Biology. Springer Book. ISBN: 978-1-4419-8818-8</a:t>
            </a:r>
          </a:p>
          <a:p>
            <a:pPr lvl="1" eaLnBrk="1" hangingPunct="1">
              <a:lnSpc>
                <a:spcPct val="80000"/>
              </a:lnSpc>
              <a:defRPr/>
            </a:pPr>
            <a:r>
              <a:rPr lang="en-US" sz="1000" dirty="0">
                <a:latin typeface="+mj-lt"/>
              </a:rPr>
              <a:t>Zhang B, Horvath S (2005) "A General Framework for Weighted Gene Co-Expression Network Analysis", Statistical Applications in Genetics and Molecular Biology: Vol. 4: No. 1, Article 17</a:t>
            </a:r>
          </a:p>
          <a:p>
            <a:pPr lvl="1" eaLnBrk="1" hangingPunct="1">
              <a:lnSpc>
                <a:spcPct val="80000"/>
              </a:lnSpc>
              <a:defRPr/>
            </a:pPr>
            <a:r>
              <a:rPr lang="en-US" sz="1000" dirty="0" err="1">
                <a:latin typeface="+mj-lt"/>
              </a:rPr>
              <a:t>Langfelder</a:t>
            </a:r>
            <a:r>
              <a:rPr lang="en-US" sz="1000" dirty="0">
                <a:latin typeface="+mj-lt"/>
              </a:rPr>
              <a:t> P, Horvath S (2008) </a:t>
            </a:r>
            <a:r>
              <a:rPr lang="en-US" sz="1000" dirty="0" err="1">
                <a:latin typeface="+mj-lt"/>
              </a:rPr>
              <a:t>WGCNA</a:t>
            </a:r>
            <a:r>
              <a:rPr lang="en-US" sz="1000" dirty="0">
                <a:latin typeface="+mj-lt"/>
              </a:rPr>
              <a:t>: an R package for Weighted Correlation Network Analysis. BMC Bioinformatics. 2008 Dec 29;9(1):559. </a:t>
            </a:r>
            <a:r>
              <a:rPr lang="en-US" sz="1000" dirty="0" err="1">
                <a:latin typeface="+mj-lt"/>
              </a:rPr>
              <a:t>PMID</a:t>
            </a:r>
            <a:r>
              <a:rPr lang="en-US" sz="1000" dirty="0">
                <a:latin typeface="+mj-lt"/>
              </a:rPr>
              <a:t>: 19114008 </a:t>
            </a:r>
            <a:r>
              <a:rPr lang="en-US" sz="1000" dirty="0" err="1">
                <a:latin typeface="+mj-lt"/>
              </a:rPr>
              <a:t>PMCID</a:t>
            </a:r>
            <a:r>
              <a:rPr lang="en-US" sz="1000" dirty="0">
                <a:latin typeface="+mj-lt"/>
              </a:rPr>
              <a:t>: </a:t>
            </a:r>
            <a:r>
              <a:rPr lang="en-US" sz="1000" dirty="0" err="1">
                <a:latin typeface="+mj-lt"/>
              </a:rPr>
              <a:t>PMC2631488</a:t>
            </a:r>
            <a:endParaRPr lang="en-US" sz="1000" dirty="0">
              <a:latin typeface="+mj-lt"/>
            </a:endParaRPr>
          </a:p>
          <a:p>
            <a:pPr lvl="1" eaLnBrk="1" hangingPunct="1">
              <a:lnSpc>
                <a:spcPct val="80000"/>
              </a:lnSpc>
              <a:defRPr/>
            </a:pPr>
            <a:r>
              <a:rPr lang="en-US" sz="1000" dirty="0" err="1">
                <a:latin typeface="+mj-lt"/>
              </a:rPr>
              <a:t>Langfelder</a:t>
            </a:r>
            <a:r>
              <a:rPr lang="en-US" sz="1000" dirty="0">
                <a:latin typeface="+mj-lt"/>
              </a:rPr>
              <a:t> P et al (2011) Is my network module preserved and reproducible? </a:t>
            </a:r>
            <a:r>
              <a:rPr lang="en-US" sz="1000" dirty="0" err="1">
                <a:latin typeface="+mj-lt"/>
              </a:rPr>
              <a:t>PloS</a:t>
            </a:r>
            <a:r>
              <a:rPr lang="en-US" sz="1000" dirty="0">
                <a:latin typeface="+mj-lt"/>
              </a:rPr>
              <a:t> Comp Biol. 7(1): </a:t>
            </a:r>
            <a:r>
              <a:rPr lang="en-US" sz="1000" dirty="0" err="1">
                <a:latin typeface="+mj-lt"/>
              </a:rPr>
              <a:t>e1001057</a:t>
            </a:r>
            <a:r>
              <a:rPr lang="en-US" sz="1000" dirty="0">
                <a:latin typeface="+mj-lt"/>
              </a:rPr>
              <a:t>. </a:t>
            </a:r>
            <a:r>
              <a:rPr lang="en-US" sz="1000" dirty="0" err="1">
                <a:latin typeface="+mj-lt"/>
              </a:rPr>
              <a:t>PMID</a:t>
            </a:r>
            <a:r>
              <a:rPr lang="en-US" sz="1000" dirty="0">
                <a:latin typeface="+mj-lt"/>
              </a:rPr>
              <a:t>: 21283776</a:t>
            </a:r>
          </a:p>
          <a:p>
            <a:pPr eaLnBrk="1" hangingPunct="1">
              <a:lnSpc>
                <a:spcPct val="80000"/>
              </a:lnSpc>
              <a:defRPr/>
            </a:pPr>
            <a:r>
              <a:rPr lang="en-US" sz="1000" u="sng" dirty="0">
                <a:latin typeface="+mj-lt"/>
              </a:rPr>
              <a:t>Math and </a:t>
            </a:r>
            <a:r>
              <a:rPr lang="en-US" sz="1000" u="sng" dirty="0" err="1">
                <a:latin typeface="+mj-lt"/>
              </a:rPr>
              <a:t>WGCNA</a:t>
            </a:r>
            <a:r>
              <a:rPr lang="en-US" sz="1000" dirty="0">
                <a:latin typeface="+mj-lt"/>
              </a:rPr>
              <a:t>: </a:t>
            </a:r>
          </a:p>
          <a:p>
            <a:pPr lvl="1" eaLnBrk="1" hangingPunct="1">
              <a:lnSpc>
                <a:spcPct val="80000"/>
              </a:lnSpc>
              <a:defRPr/>
            </a:pPr>
            <a:r>
              <a:rPr lang="en-US" sz="1000" dirty="0">
                <a:latin typeface="+mj-lt"/>
              </a:rPr>
              <a:t>Horvath S, Dong J (2008) Geometric Interpretation of Gene Co-Expression Network Analysis. </a:t>
            </a:r>
            <a:r>
              <a:rPr lang="en-US" sz="1000" dirty="0" err="1">
                <a:latin typeface="+mj-lt"/>
              </a:rPr>
              <a:t>PloS</a:t>
            </a:r>
            <a:r>
              <a:rPr lang="en-US" sz="1000" dirty="0">
                <a:latin typeface="+mj-lt"/>
              </a:rPr>
              <a:t> Computational Biology. 4(8): </a:t>
            </a:r>
            <a:r>
              <a:rPr lang="en-US" sz="1000" dirty="0" err="1">
                <a:latin typeface="+mj-lt"/>
              </a:rPr>
              <a:t>e1000117</a:t>
            </a:r>
            <a:r>
              <a:rPr lang="en-US" sz="1000" dirty="0">
                <a:latin typeface="+mj-lt"/>
              </a:rPr>
              <a:t>. </a:t>
            </a:r>
            <a:r>
              <a:rPr lang="en-US" sz="1000" dirty="0" err="1">
                <a:latin typeface="+mj-lt"/>
              </a:rPr>
              <a:t>PMID</a:t>
            </a:r>
            <a:r>
              <a:rPr lang="en-US" sz="1000" dirty="0">
                <a:latin typeface="+mj-lt"/>
              </a:rPr>
              <a:t>: 18704157</a:t>
            </a:r>
          </a:p>
          <a:p>
            <a:pPr eaLnBrk="1" hangingPunct="1">
              <a:lnSpc>
                <a:spcPct val="80000"/>
              </a:lnSpc>
              <a:defRPr/>
            </a:pPr>
            <a:r>
              <a:rPr lang="en-US" sz="1000" u="sng" dirty="0">
                <a:latin typeface="+mj-lt"/>
              </a:rPr>
              <a:t>Empirical evaluation of </a:t>
            </a:r>
            <a:r>
              <a:rPr lang="en-US" sz="1000" u="sng" dirty="0" err="1">
                <a:latin typeface="+mj-lt"/>
              </a:rPr>
              <a:t>WGCNA</a:t>
            </a:r>
            <a:endParaRPr lang="en-US" sz="1000" u="sng" dirty="0">
              <a:latin typeface="+mj-lt"/>
            </a:endParaRPr>
          </a:p>
          <a:p>
            <a:pPr lvl="1" eaLnBrk="1" hangingPunct="1">
              <a:lnSpc>
                <a:spcPct val="80000"/>
              </a:lnSpc>
              <a:defRPr/>
            </a:pPr>
            <a:r>
              <a:rPr lang="en-US" sz="1000" dirty="0" err="1">
                <a:latin typeface="+mj-lt"/>
              </a:rPr>
              <a:t>Langfelder</a:t>
            </a:r>
            <a:r>
              <a:rPr lang="en-US" sz="1000" dirty="0">
                <a:latin typeface="+mj-lt"/>
              </a:rPr>
              <a:t> P, et al (2013) When Is Hub Gene Selection Better than Standard Meta-Analysis? </a:t>
            </a:r>
            <a:r>
              <a:rPr lang="en-US" sz="1000" dirty="0" err="1">
                <a:latin typeface="+mj-lt"/>
              </a:rPr>
              <a:t>PLoS</a:t>
            </a:r>
            <a:r>
              <a:rPr lang="en-US" sz="1000" dirty="0">
                <a:latin typeface="+mj-lt"/>
              </a:rPr>
              <a:t> ONE 8(4): </a:t>
            </a:r>
            <a:r>
              <a:rPr lang="en-US" sz="1000" dirty="0" err="1">
                <a:latin typeface="+mj-lt"/>
              </a:rPr>
              <a:t>e61505</a:t>
            </a:r>
            <a:r>
              <a:rPr lang="en-US" sz="1000" dirty="0">
                <a:latin typeface="+mj-lt"/>
              </a:rPr>
              <a:t>. </a:t>
            </a:r>
          </a:p>
          <a:p>
            <a:pPr lvl="1" eaLnBrk="1" hangingPunct="1">
              <a:lnSpc>
                <a:spcPct val="80000"/>
              </a:lnSpc>
              <a:defRPr/>
            </a:pPr>
            <a:r>
              <a:rPr lang="en-US" sz="1000" dirty="0">
                <a:latin typeface="+mj-lt"/>
              </a:rPr>
              <a:t>Song L, </a:t>
            </a:r>
            <a:r>
              <a:rPr lang="en-US" sz="1000" dirty="0" err="1">
                <a:latin typeface="+mj-lt"/>
              </a:rPr>
              <a:t>Langfelder</a:t>
            </a:r>
            <a:r>
              <a:rPr lang="en-US" sz="1000" dirty="0">
                <a:latin typeface="+mj-lt"/>
              </a:rPr>
              <a:t> P, Horvath S. (2012) Comparison of co-expression measures: mutual information, correlation, and model based </a:t>
            </a:r>
            <a:r>
              <a:rPr lang="en-US" sz="1000" dirty="0" err="1">
                <a:latin typeface="+mj-lt"/>
              </a:rPr>
              <a:t>indices.BMC</a:t>
            </a:r>
            <a:r>
              <a:rPr lang="en-US" sz="1000" dirty="0">
                <a:latin typeface="+mj-lt"/>
              </a:rPr>
              <a:t> </a:t>
            </a:r>
            <a:r>
              <a:rPr lang="en-US" sz="1000" dirty="0" err="1">
                <a:latin typeface="+mj-lt"/>
              </a:rPr>
              <a:t>Bioinformatics;13</a:t>
            </a:r>
            <a:r>
              <a:rPr lang="en-US" sz="1000" dirty="0">
                <a:latin typeface="+mj-lt"/>
              </a:rPr>
              <a:t>(1):328. </a:t>
            </a:r>
            <a:r>
              <a:rPr lang="en-US" sz="1000" dirty="0" err="1">
                <a:latin typeface="+mj-lt"/>
              </a:rPr>
              <a:t>PMID</a:t>
            </a:r>
            <a:r>
              <a:rPr lang="en-US" sz="1000" dirty="0">
                <a:latin typeface="+mj-lt"/>
              </a:rPr>
              <a:t>: 23217028</a:t>
            </a:r>
          </a:p>
          <a:p>
            <a:pPr eaLnBrk="1" hangingPunct="1">
              <a:lnSpc>
                <a:spcPct val="80000"/>
              </a:lnSpc>
              <a:defRPr/>
            </a:pPr>
            <a:r>
              <a:rPr lang="en-US" sz="1000" u="sng" dirty="0">
                <a:latin typeface="+mj-lt"/>
              </a:rPr>
              <a:t>What is the topological overlap measure? Empirical studies of the robustness of the topological overlap measure:</a:t>
            </a:r>
            <a:r>
              <a:rPr lang="en-US" sz="1000" dirty="0">
                <a:latin typeface="+mj-lt"/>
              </a:rPr>
              <a:t> </a:t>
            </a:r>
          </a:p>
          <a:p>
            <a:pPr lvl="1" eaLnBrk="1" hangingPunct="1">
              <a:lnSpc>
                <a:spcPct val="80000"/>
              </a:lnSpc>
              <a:defRPr/>
            </a:pPr>
            <a:r>
              <a:rPr lang="en-US" sz="1000" dirty="0">
                <a:latin typeface="+mj-lt"/>
              </a:rPr>
              <a:t>Yip A, Horvath S (2007) Gene network interconnectedness and the generalized topological overlap measure. BMC Bioinformatics 8:22 </a:t>
            </a:r>
          </a:p>
          <a:p>
            <a:pPr eaLnBrk="1" hangingPunct="1">
              <a:lnSpc>
                <a:spcPct val="80000"/>
              </a:lnSpc>
              <a:defRPr/>
            </a:pPr>
            <a:r>
              <a:rPr lang="en-US" sz="1000" u="sng" dirty="0">
                <a:latin typeface="+mj-lt"/>
              </a:rPr>
              <a:t>Dynamic branch cutting:</a:t>
            </a:r>
          </a:p>
          <a:p>
            <a:pPr lvl="1" eaLnBrk="1" hangingPunct="1">
              <a:lnSpc>
                <a:spcPct val="80000"/>
              </a:lnSpc>
              <a:defRPr/>
            </a:pPr>
            <a:r>
              <a:rPr lang="en-US" sz="1000" dirty="0" err="1">
                <a:latin typeface="+mj-lt"/>
              </a:rPr>
              <a:t>Langfelder</a:t>
            </a:r>
            <a:r>
              <a:rPr lang="en-US" sz="1000" dirty="0">
                <a:latin typeface="+mj-lt"/>
              </a:rPr>
              <a:t> P, Zhang B, Horvath S (2008) Defining clusters from a hierarchical cluster tree: the Dynamic Tree Cut package for R. </a:t>
            </a:r>
            <a:r>
              <a:rPr lang="en-US" sz="1000" dirty="0" err="1">
                <a:latin typeface="+mj-lt"/>
              </a:rPr>
              <a:t>Bioinformatics.;24</a:t>
            </a:r>
            <a:r>
              <a:rPr lang="en-US" sz="1000" dirty="0">
                <a:latin typeface="+mj-lt"/>
              </a:rPr>
              <a:t>(5):719-20. </a:t>
            </a:r>
            <a:r>
              <a:rPr lang="en-US" sz="1000" dirty="0" err="1">
                <a:latin typeface="+mj-lt"/>
              </a:rPr>
              <a:t>PMID</a:t>
            </a:r>
            <a:r>
              <a:rPr lang="en-US" sz="1000" dirty="0">
                <a:latin typeface="+mj-lt"/>
              </a:rPr>
              <a:t>: 18024473</a:t>
            </a:r>
          </a:p>
          <a:p>
            <a:pPr eaLnBrk="1" hangingPunct="1">
              <a:lnSpc>
                <a:spcPct val="80000"/>
              </a:lnSpc>
              <a:defRPr/>
            </a:pPr>
            <a:r>
              <a:rPr lang="en-US" sz="1000" u="sng" dirty="0">
                <a:latin typeface="+mj-lt"/>
              </a:rPr>
              <a:t>Gene screening based on </a:t>
            </a:r>
            <a:r>
              <a:rPr lang="en-US" sz="1000" u="sng" dirty="0" err="1">
                <a:latin typeface="+mj-lt"/>
              </a:rPr>
              <a:t>intramodular</a:t>
            </a:r>
            <a:r>
              <a:rPr lang="en-US" sz="1000" u="sng" dirty="0">
                <a:latin typeface="+mj-lt"/>
              </a:rPr>
              <a:t> connectivity identifies brain cancer genes that validate. </a:t>
            </a:r>
            <a:endParaRPr lang="en-US" sz="1000" dirty="0">
              <a:latin typeface="+mj-lt"/>
            </a:endParaRPr>
          </a:p>
          <a:p>
            <a:pPr lvl="1" eaLnBrk="1" hangingPunct="1">
              <a:lnSpc>
                <a:spcPct val="80000"/>
              </a:lnSpc>
              <a:defRPr/>
            </a:pPr>
            <a:r>
              <a:rPr lang="en-US" sz="1000" dirty="0">
                <a:latin typeface="+mj-lt"/>
              </a:rPr>
              <a:t>Horvath S, Zhang B, Carlson M, Lu KV, Zhu S, </a:t>
            </a:r>
            <a:r>
              <a:rPr lang="en-US" sz="1000" dirty="0" err="1">
                <a:latin typeface="+mj-lt"/>
              </a:rPr>
              <a:t>Felciano</a:t>
            </a:r>
            <a:r>
              <a:rPr lang="en-US" sz="1000" dirty="0">
                <a:latin typeface="+mj-lt"/>
              </a:rPr>
              <a:t> </a:t>
            </a:r>
            <a:r>
              <a:rPr lang="en-US" sz="1000" dirty="0" err="1">
                <a:latin typeface="+mj-lt"/>
              </a:rPr>
              <a:t>RM</a:t>
            </a:r>
            <a:r>
              <a:rPr lang="en-US" sz="1000" dirty="0">
                <a:latin typeface="+mj-lt"/>
              </a:rPr>
              <a:t>, </a:t>
            </a:r>
            <a:r>
              <a:rPr lang="en-US" sz="1000" dirty="0" err="1">
                <a:latin typeface="+mj-lt"/>
              </a:rPr>
              <a:t>Laurance</a:t>
            </a:r>
            <a:r>
              <a:rPr lang="en-US" sz="1000" dirty="0">
                <a:latin typeface="+mj-lt"/>
              </a:rPr>
              <a:t> MF, Zhao W, </a:t>
            </a:r>
            <a:r>
              <a:rPr lang="en-US" sz="1000" dirty="0" err="1">
                <a:latin typeface="+mj-lt"/>
              </a:rPr>
              <a:t>Shu</a:t>
            </a:r>
            <a:r>
              <a:rPr lang="en-US" sz="1000" dirty="0">
                <a:latin typeface="+mj-lt"/>
              </a:rPr>
              <a:t>, Q, Lee Y, Scheck AC, </a:t>
            </a:r>
            <a:r>
              <a:rPr lang="en-US" sz="1000" dirty="0" err="1">
                <a:latin typeface="+mj-lt"/>
              </a:rPr>
              <a:t>Liau</a:t>
            </a:r>
            <a:r>
              <a:rPr lang="en-US" sz="1000" dirty="0">
                <a:latin typeface="+mj-lt"/>
              </a:rPr>
              <a:t> LM, Wu H, Geschwind DH, </a:t>
            </a:r>
            <a:r>
              <a:rPr lang="en-US" sz="1000" dirty="0" err="1">
                <a:latin typeface="+mj-lt"/>
              </a:rPr>
              <a:t>Febbo</a:t>
            </a:r>
            <a:r>
              <a:rPr lang="en-US" sz="1000" dirty="0">
                <a:latin typeface="+mj-lt"/>
              </a:rPr>
              <a:t> PG, Kornblum HI, Cloughesy </a:t>
            </a:r>
            <a:r>
              <a:rPr lang="en-US" sz="1000" dirty="0" err="1">
                <a:latin typeface="+mj-lt"/>
              </a:rPr>
              <a:t>TF</a:t>
            </a:r>
            <a:r>
              <a:rPr lang="en-US" sz="1000" dirty="0">
                <a:latin typeface="+mj-lt"/>
              </a:rPr>
              <a:t>, Nelson SF, Mischel PS (2006) "Analysis of Oncogenic Signaling Networks in </a:t>
            </a:r>
            <a:r>
              <a:rPr lang="en-US" sz="1000" dirty="0" err="1">
                <a:latin typeface="+mj-lt"/>
              </a:rPr>
              <a:t>Glioblastoma</a:t>
            </a:r>
            <a:r>
              <a:rPr lang="en-US" sz="1000" dirty="0">
                <a:latin typeface="+mj-lt"/>
              </a:rPr>
              <a:t> Identifies </a:t>
            </a:r>
            <a:r>
              <a:rPr lang="en-US" sz="1000" dirty="0" err="1">
                <a:latin typeface="+mj-lt"/>
              </a:rPr>
              <a:t>ASPM</a:t>
            </a:r>
            <a:r>
              <a:rPr lang="en-US" sz="1000" dirty="0">
                <a:latin typeface="+mj-lt"/>
              </a:rPr>
              <a:t> as a Novel Molecular Target", </a:t>
            </a:r>
            <a:r>
              <a:rPr lang="en-US" sz="1000" dirty="0" err="1">
                <a:latin typeface="+mj-lt"/>
              </a:rPr>
              <a:t>PNAS</a:t>
            </a:r>
            <a:r>
              <a:rPr lang="en-US" sz="1000" dirty="0">
                <a:latin typeface="+mj-lt"/>
              </a:rPr>
              <a:t> | November 14, 2006 | vol. 103 | no. 46 | 17402-17407</a:t>
            </a:r>
          </a:p>
          <a:p>
            <a:pPr eaLnBrk="1" hangingPunct="1">
              <a:lnSpc>
                <a:spcPct val="80000"/>
              </a:lnSpc>
              <a:defRPr/>
            </a:pPr>
            <a:r>
              <a:rPr lang="en-US" sz="1000" u="sng" dirty="0">
                <a:latin typeface="+mj-lt"/>
              </a:rPr>
              <a:t>How to integrate </a:t>
            </a:r>
            <a:r>
              <a:rPr lang="en-US" sz="1000" u="sng" dirty="0" err="1">
                <a:latin typeface="+mj-lt"/>
              </a:rPr>
              <a:t>SNP</a:t>
            </a:r>
            <a:r>
              <a:rPr lang="en-US" sz="1000" u="sng" dirty="0">
                <a:latin typeface="+mj-lt"/>
              </a:rPr>
              <a:t> markers into weighted gene co-expression network analysis? </a:t>
            </a:r>
          </a:p>
          <a:p>
            <a:pPr lvl="1" eaLnBrk="1" hangingPunct="1">
              <a:lnSpc>
                <a:spcPct val="80000"/>
              </a:lnSpc>
              <a:defRPr/>
            </a:pPr>
            <a:r>
              <a:rPr lang="en-US" sz="1000" dirty="0" err="1">
                <a:latin typeface="+mj-lt"/>
              </a:rPr>
              <a:t>Plaisier</a:t>
            </a:r>
            <a:r>
              <a:rPr lang="en-US" sz="1000" dirty="0">
                <a:latin typeface="+mj-lt"/>
              </a:rPr>
              <a:t> CL et al Pajukanta P (2009) A systems genetics approach implicates </a:t>
            </a:r>
            <a:r>
              <a:rPr lang="en-US" sz="1000" dirty="0" err="1">
                <a:latin typeface="+mj-lt"/>
              </a:rPr>
              <a:t>USF1</a:t>
            </a:r>
            <a:r>
              <a:rPr lang="en-US" sz="1000" dirty="0">
                <a:latin typeface="+mj-lt"/>
              </a:rPr>
              <a:t>, </a:t>
            </a:r>
            <a:r>
              <a:rPr lang="en-US" sz="1000" dirty="0" err="1">
                <a:latin typeface="+mj-lt"/>
              </a:rPr>
              <a:t>FADS3</a:t>
            </a:r>
            <a:r>
              <a:rPr lang="en-US" sz="1000" dirty="0">
                <a:latin typeface="+mj-lt"/>
              </a:rPr>
              <a:t> and other causal candidate genes for familial combined hyperlipidemia. </a:t>
            </a:r>
            <a:r>
              <a:rPr lang="en-US" sz="1000" dirty="0" err="1">
                <a:latin typeface="+mj-lt"/>
              </a:rPr>
              <a:t>PloS</a:t>
            </a:r>
            <a:r>
              <a:rPr lang="en-US" sz="1000" dirty="0">
                <a:latin typeface="+mj-lt"/>
              </a:rPr>
              <a:t> </a:t>
            </a:r>
            <a:r>
              <a:rPr lang="en-US" sz="1000" dirty="0" err="1">
                <a:latin typeface="+mj-lt"/>
              </a:rPr>
              <a:t>Genetics;5</a:t>
            </a:r>
            <a:r>
              <a:rPr lang="en-US" sz="1000" dirty="0">
                <a:latin typeface="+mj-lt"/>
              </a:rPr>
              <a:t>(9):</a:t>
            </a:r>
            <a:r>
              <a:rPr lang="en-US" sz="1000" dirty="0" err="1">
                <a:latin typeface="+mj-lt"/>
              </a:rPr>
              <a:t>e1000642</a:t>
            </a:r>
            <a:r>
              <a:rPr lang="en-US" sz="1000" dirty="0">
                <a:latin typeface="+mj-lt"/>
              </a:rPr>
              <a:t> </a:t>
            </a:r>
            <a:r>
              <a:rPr lang="en-US" sz="1000" dirty="0" err="1">
                <a:latin typeface="+mj-lt"/>
              </a:rPr>
              <a:t>PMID</a:t>
            </a:r>
            <a:r>
              <a:rPr lang="en-US" sz="1000" dirty="0">
                <a:latin typeface="+mj-lt"/>
              </a:rPr>
              <a:t>: 19750004</a:t>
            </a:r>
          </a:p>
          <a:p>
            <a:pPr marL="342900" lvl="1" indent="-342900" eaLnBrk="1" hangingPunct="1">
              <a:lnSpc>
                <a:spcPct val="80000"/>
              </a:lnSpc>
              <a:buFontTx/>
              <a:buChar char="•"/>
              <a:defRPr/>
            </a:pPr>
            <a:r>
              <a:rPr lang="en-US" sz="1000" u="sng" dirty="0">
                <a:latin typeface="+mj-lt"/>
              </a:rPr>
              <a:t>Differential network analysis: </a:t>
            </a:r>
          </a:p>
          <a:p>
            <a:pPr marL="742950" lvl="2" indent="-342900" eaLnBrk="1" hangingPunct="1">
              <a:lnSpc>
                <a:spcPct val="80000"/>
              </a:lnSpc>
              <a:defRPr/>
            </a:pPr>
            <a:r>
              <a:rPr lang="en-US" sz="1000" dirty="0">
                <a:latin typeface="+mj-lt"/>
              </a:rPr>
              <a:t>Fuller </a:t>
            </a:r>
            <a:r>
              <a:rPr lang="en-US" sz="1000" dirty="0" err="1">
                <a:latin typeface="+mj-lt"/>
              </a:rPr>
              <a:t>TF</a:t>
            </a:r>
            <a:r>
              <a:rPr lang="en-US" sz="1000" dirty="0">
                <a:latin typeface="+mj-lt"/>
              </a:rPr>
              <a:t>, </a:t>
            </a:r>
            <a:r>
              <a:rPr lang="en-US" sz="1000" dirty="0" err="1">
                <a:latin typeface="+mj-lt"/>
              </a:rPr>
              <a:t>Ghazalpour</a:t>
            </a:r>
            <a:r>
              <a:rPr lang="en-US" sz="1000" dirty="0">
                <a:latin typeface="+mj-lt"/>
              </a:rPr>
              <a:t> A, Aten JE, Drake TA, Lusis </a:t>
            </a:r>
            <a:r>
              <a:rPr lang="en-US" sz="1000" dirty="0" err="1">
                <a:latin typeface="+mj-lt"/>
              </a:rPr>
              <a:t>AJ</a:t>
            </a:r>
            <a:r>
              <a:rPr lang="en-US" sz="1000" dirty="0">
                <a:latin typeface="+mj-lt"/>
              </a:rPr>
              <a:t>, Horvath S (2007) "Weighted Gene Co-expression Network Analysis Strategies Applied to Mouse Weight", Mammalian Genome. </a:t>
            </a:r>
          </a:p>
          <a:p>
            <a:pPr eaLnBrk="1" hangingPunct="1">
              <a:lnSpc>
                <a:spcPct val="80000"/>
              </a:lnSpc>
              <a:defRPr/>
            </a:pPr>
            <a:r>
              <a:rPr lang="en-US" sz="1000" u="sng" dirty="0">
                <a:latin typeface="+mj-lt"/>
              </a:rPr>
              <a:t>Neuroscience</a:t>
            </a:r>
          </a:p>
          <a:p>
            <a:pPr lvl="1" eaLnBrk="1" hangingPunct="1">
              <a:lnSpc>
                <a:spcPct val="80000"/>
              </a:lnSpc>
              <a:defRPr/>
            </a:pPr>
            <a:r>
              <a:rPr lang="en-US" sz="1000" dirty="0">
                <a:latin typeface="+mj-lt"/>
              </a:rPr>
              <a:t>Oldham M, Horvath S, Geschwind D (2006) Conservation and Evolution of Gene Co-expression Networks in Human and Chimpanzee Brains. 2006 Nov 21;103(47):17973-8</a:t>
            </a:r>
          </a:p>
          <a:p>
            <a:pPr lvl="1" eaLnBrk="1" hangingPunct="1">
              <a:lnSpc>
                <a:spcPct val="80000"/>
              </a:lnSpc>
              <a:defRPr/>
            </a:pPr>
            <a:r>
              <a:rPr lang="en-US" sz="1000" dirty="0">
                <a:latin typeface="+mj-lt"/>
              </a:rPr>
              <a:t>Oldham MC, </a:t>
            </a:r>
            <a:r>
              <a:rPr lang="en-US" sz="1000" dirty="0" err="1">
                <a:latin typeface="+mj-lt"/>
              </a:rPr>
              <a:t>Konopka</a:t>
            </a:r>
            <a:r>
              <a:rPr lang="en-US" sz="1000" dirty="0">
                <a:latin typeface="+mj-lt"/>
              </a:rPr>
              <a:t> G, Iwamoto K, </a:t>
            </a:r>
            <a:r>
              <a:rPr lang="en-US" sz="1000" dirty="0" err="1">
                <a:latin typeface="+mj-lt"/>
              </a:rPr>
              <a:t>Langfelder</a:t>
            </a:r>
            <a:r>
              <a:rPr lang="en-US" sz="1000" dirty="0">
                <a:latin typeface="+mj-lt"/>
              </a:rPr>
              <a:t> P, Kato T, Horvath S, Geschwind DH (2008) Functional organization of the </a:t>
            </a:r>
            <a:r>
              <a:rPr lang="en-US" sz="1000" dirty="0" err="1">
                <a:latin typeface="+mj-lt"/>
              </a:rPr>
              <a:t>transcriptome</a:t>
            </a:r>
            <a:r>
              <a:rPr lang="en-US" sz="1000" dirty="0">
                <a:latin typeface="+mj-lt"/>
              </a:rPr>
              <a:t> in human brain. Nature Neuroscience. 11(11):1271-82. </a:t>
            </a:r>
            <a:r>
              <a:rPr lang="en-US" sz="1000" dirty="0" err="1">
                <a:latin typeface="+mj-lt"/>
              </a:rPr>
              <a:t>PMID</a:t>
            </a:r>
            <a:r>
              <a:rPr lang="en-US" sz="1000" dirty="0">
                <a:latin typeface="+mj-lt"/>
              </a:rPr>
              <a:t>: 18849986</a:t>
            </a:r>
          </a:p>
          <a:p>
            <a:pPr lvl="1" eaLnBrk="1" hangingPunct="1">
              <a:lnSpc>
                <a:spcPct val="80000"/>
              </a:lnSpc>
              <a:defRPr/>
            </a:pPr>
            <a:r>
              <a:rPr lang="en-US" sz="1000" dirty="0" err="1">
                <a:latin typeface="+mj-lt"/>
              </a:rPr>
              <a:t>Voineagu</a:t>
            </a:r>
            <a:r>
              <a:rPr lang="en-US" sz="1000" dirty="0">
                <a:latin typeface="+mj-lt"/>
              </a:rPr>
              <a:t> I, Wang X, Johnston P, Lowe </a:t>
            </a:r>
            <a:r>
              <a:rPr lang="en-US" sz="1000" dirty="0" err="1">
                <a:latin typeface="+mj-lt"/>
              </a:rPr>
              <a:t>JK</a:t>
            </a:r>
            <a:r>
              <a:rPr lang="en-US" sz="1000" dirty="0">
                <a:latin typeface="+mj-lt"/>
              </a:rPr>
              <a:t>, </a:t>
            </a:r>
            <a:r>
              <a:rPr lang="en-US" sz="1000" dirty="0" err="1">
                <a:latin typeface="+mj-lt"/>
              </a:rPr>
              <a:t>Tian</a:t>
            </a:r>
            <a:r>
              <a:rPr lang="en-US" sz="1000" dirty="0">
                <a:latin typeface="+mj-lt"/>
              </a:rPr>
              <a:t> Y, Horvath S, Mill J, Cantor R, </a:t>
            </a:r>
            <a:r>
              <a:rPr lang="en-US" sz="1000" dirty="0" err="1">
                <a:latin typeface="+mj-lt"/>
              </a:rPr>
              <a:t>Blencowe</a:t>
            </a:r>
            <a:r>
              <a:rPr lang="en-US" sz="1000" dirty="0">
                <a:latin typeface="+mj-lt"/>
              </a:rPr>
              <a:t> BJ, Geschwind DH (2011) </a:t>
            </a:r>
            <a:r>
              <a:rPr lang="en-US" sz="1000" dirty="0" err="1">
                <a:latin typeface="+mj-lt"/>
              </a:rPr>
              <a:t>Transcriptomic</a:t>
            </a:r>
            <a:r>
              <a:rPr lang="en-US" sz="1000" dirty="0">
                <a:latin typeface="+mj-lt"/>
              </a:rPr>
              <a:t> analysis of autistic brain reveals convergent molecular pathology. Nature. 25;474(7351):380-4 </a:t>
            </a:r>
            <a:r>
              <a:rPr lang="en-US" sz="1000" dirty="0" err="1">
                <a:latin typeface="+mj-lt"/>
              </a:rPr>
              <a:t>PMID</a:t>
            </a:r>
            <a:r>
              <a:rPr lang="en-US" sz="1000" dirty="0">
                <a:latin typeface="+mj-lt"/>
              </a:rPr>
              <a:t>: 21614001</a:t>
            </a:r>
          </a:p>
          <a:p>
            <a:pPr eaLnBrk="1" hangingPunct="1">
              <a:lnSpc>
                <a:spcPct val="80000"/>
              </a:lnSpc>
              <a:defRPr/>
            </a:pPr>
            <a:endParaRPr lang="en-US" sz="1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C7A3FEB-5B47-40D0-84DE-F6B7535E7279}"/>
              </a:ext>
            </a:extLst>
          </p:cNvPr>
          <p:cNvSpPr>
            <a:spLocks noGrp="1" noChangeArrowheads="1"/>
          </p:cNvSpPr>
          <p:nvPr>
            <p:ph type="ctrTitle"/>
          </p:nvPr>
        </p:nvSpPr>
        <p:spPr>
          <a:xfrm>
            <a:off x="533400" y="2514600"/>
            <a:ext cx="8153400" cy="1524000"/>
          </a:xfrm>
          <a:solidFill>
            <a:schemeClr val="hlink"/>
          </a:solidFill>
        </p:spPr>
        <p:txBody>
          <a:bodyPr/>
          <a:lstStyle/>
          <a:p>
            <a:pPr eaLnBrk="1" hangingPunct="1"/>
            <a:r>
              <a:rPr lang="en-US" altLang="en-US" sz="3600"/>
              <a:t>THE END</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eightedNetworkTalkHorvath2005B">
  <a:themeElements>
    <a:clrScheme name="WeightedNetworkTalkHorvath2005B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WeightedNetworkTalkHorvath2005B">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WeightedNetworkTalkHorvath2005B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eightedNetworkTalkHorvath2005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eightedNetworkTalkHorvath2005B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eightedNetworkTalkHorvath2005B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eightedNetworkTalkHorvath2005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eightedNetworkTalkHorvath2005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eightedNetworkTalkHorvath2005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1681</TotalTime>
  <Words>4592</Words>
  <Application>Microsoft Office PowerPoint</Application>
  <PresentationFormat>On-screen Show (4:3)</PresentationFormat>
  <Paragraphs>576</Paragraphs>
  <Slides>94</Slides>
  <Notes>90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2</vt:i4>
      </vt:variant>
      <vt:variant>
        <vt:lpstr>Slide Titles</vt:lpstr>
      </vt:variant>
      <vt:variant>
        <vt:i4>94</vt:i4>
      </vt:variant>
    </vt:vector>
  </HeadingPairs>
  <TitlesOfParts>
    <vt:vector size="108" baseType="lpstr">
      <vt:lpstr>Arial Unicode MS</vt:lpstr>
      <vt:lpstr>PMingLiU</vt:lpstr>
      <vt:lpstr>宋体</vt:lpstr>
      <vt:lpstr>Arial</vt:lpstr>
      <vt:lpstr>Arial Black</vt:lpstr>
      <vt:lpstr>Courier New</vt:lpstr>
      <vt:lpstr>Tahoma</vt:lpstr>
      <vt:lpstr>Times New Roman</vt:lpstr>
      <vt:lpstr>Wingdings</vt:lpstr>
      <vt:lpstr>幼圆</vt:lpstr>
      <vt:lpstr>Default Design</vt:lpstr>
      <vt:lpstr>WeightedNetworkTalkHorvath2005B</vt:lpstr>
      <vt:lpstr>Equation</vt:lpstr>
      <vt:lpstr>Bitmap Image</vt:lpstr>
      <vt:lpstr>Weighted Correlation Network Analysis and Systems Biologic Applications</vt:lpstr>
      <vt:lpstr>Standard differential expression analyses seek to identify individual genes</vt:lpstr>
      <vt:lpstr>Philosophy of Weighted Gene Co-Expression Network Analysis </vt:lpstr>
      <vt:lpstr>PowerPoint Presentation</vt:lpstr>
      <vt:lpstr>Contents</vt:lpstr>
      <vt:lpstr>Standard differential expression analyses seek to identify individual genes</vt:lpstr>
      <vt:lpstr>Philosophy of Weighted Gene Co-Expression Network Analysis </vt:lpstr>
      <vt:lpstr>What is weighted gene co-expression network analysis?</vt:lpstr>
      <vt:lpstr>PowerPoint Presentation</vt:lpstr>
      <vt:lpstr>Weighted correlation networks are valuable for a biologically meaningful…</vt:lpstr>
      <vt:lpstr>PowerPoint Presentation</vt:lpstr>
      <vt:lpstr>How to construct  a weighted gene co-expression network?  Bin Zhang and Steve Horvath (2005) "A General Framework for Weighted Gene Co-Expression Network Analysis", Statistical Applications in Genetics and Molecular Biology: Vol. 4: No. 1, Article 17. </vt:lpstr>
      <vt:lpstr>Network=Adjacency Matrix</vt:lpstr>
      <vt:lpstr>Steps for constructing a co-expression network</vt:lpstr>
      <vt:lpstr>The `holistic’ view of a weighted network</vt:lpstr>
      <vt:lpstr>Two types of weighted correlation networks</vt:lpstr>
      <vt:lpstr>Adjacency versus correlation in unsigned and signed networks</vt:lpstr>
      <vt:lpstr>Question 1: Should network construction account for the sign of the co-expression relationship? </vt:lpstr>
      <vt:lpstr>Answer: Overall, recent applications have convinced me that signed networks are preferable. </vt:lpstr>
      <vt:lpstr>Why construct a co-expression network based on the correlation coefficient ?</vt:lpstr>
      <vt:lpstr>*Biweight midcorrelation (bicor)</vt:lpstr>
      <vt:lpstr>PowerPoint Presentation</vt:lpstr>
      <vt:lpstr>Why soft thresholding as opposed to hard thresholding?</vt:lpstr>
      <vt:lpstr>Advantages of soft thresholding with the power function</vt:lpstr>
      <vt:lpstr>Questions: How should we choose the power beta or a hard threshold? Or more generally the parameters of an adjacency function?  IDEA: use properties of the connectivity distribution</vt:lpstr>
      <vt:lpstr>Generalized Connectivity</vt:lpstr>
      <vt:lpstr>Approximate scale free topology is a fundamental property of such networks (L. Barabasi et al)</vt:lpstr>
      <vt:lpstr>P(k) vs k in scale free networks</vt:lpstr>
      <vt:lpstr>How to check Scale Free Topology?</vt:lpstr>
      <vt:lpstr>Generalizing the notion of scale free topology</vt:lpstr>
      <vt:lpstr>Checking Scale Free Topology  in the Yeast Network</vt:lpstr>
      <vt:lpstr>The scale free topology criterion for choosing the parameter values of an adjacency function.</vt:lpstr>
      <vt:lpstr>Scale free topology is measured by the linear model fitting index R2  </vt:lpstr>
      <vt:lpstr>Scale free fitting index (R2) and mean connectivity versus the soft threshold (power beta)</vt:lpstr>
      <vt:lpstr>How to measure interconnectedness in a network? Answers:  1) adjacency matrix 2) topological overlap matrix</vt:lpstr>
      <vt:lpstr>Topological overlap matrix and corresponding dissimilarity  (Ravasz et al 2002)</vt:lpstr>
      <vt:lpstr>Set interpretation of the  topological overlap matrix </vt:lpstr>
      <vt:lpstr>Generalizing the topological overlap matrix to 2 step neighborhoods etc</vt:lpstr>
      <vt:lpstr>How to detect network modules (clusters) ?</vt:lpstr>
      <vt:lpstr>Module Definition</vt:lpstr>
      <vt:lpstr>Defining clusters from a hierarchical cluster tree: the Dynamic Tree Cut library for R. </vt:lpstr>
      <vt:lpstr>Example:</vt:lpstr>
      <vt:lpstr>Two types of branch cutting methods </vt:lpstr>
      <vt:lpstr>How to cut branches off a tree?</vt:lpstr>
      <vt:lpstr>Summary</vt:lpstr>
      <vt:lpstr>Summary (cont’d)</vt:lpstr>
      <vt:lpstr>How to visualize networks? Answer:  1) Topological overlap matrix plot aka. connectivity plot 2) Multidimensional scaling 3) heatmaps of modules 4) external software: ViSANT,Cytoscape etc </vt:lpstr>
      <vt:lpstr>Using the topological overlap matrix (TOM) to cluster genes </vt:lpstr>
      <vt:lpstr>PowerPoint Presentation</vt:lpstr>
      <vt:lpstr>Heatmap view of module</vt:lpstr>
      <vt:lpstr>Question: How does one summarize the expression profiles in a module?  Answer: This has been solved. Math answer: module eigengene = first principal component Network answer: the most highly connected intramodular hub gene  Both turn out to be equivalent</vt:lpstr>
      <vt:lpstr>PowerPoint Presentation</vt:lpstr>
      <vt:lpstr>Using the singular value decomposition to define (module) eigengenes</vt:lpstr>
      <vt:lpstr>Module eigengenes are very useful</vt:lpstr>
      <vt:lpstr>Eigengenes correlated with lipid traits and a disease related SNP Plaisier, Pajukanta 2009 Plos Genet</vt:lpstr>
      <vt:lpstr>PowerPoint Presentation</vt:lpstr>
      <vt:lpstr>Module detection  in very large data sets</vt:lpstr>
      <vt:lpstr>How to relate modules to external data?</vt:lpstr>
      <vt:lpstr>Clinical trait (e.g. case-control status) gives rise to a gene significance measure</vt:lpstr>
      <vt:lpstr>A SNP marker naturally gives rise to a measure of gene significance</vt:lpstr>
      <vt:lpstr>A gene significance naturally gives rise to  a module significance measure</vt:lpstr>
      <vt:lpstr>Important Task in  Many Genomic Applications: Given a network (pathway) of interacting genes how to find the central players?</vt:lpstr>
      <vt:lpstr>Which of the following mathematicians had the biggest influence on others?</vt:lpstr>
      <vt:lpstr>PowerPoint Presentation</vt:lpstr>
      <vt:lpstr>Hub genes with respect to the whole network are often uninteresting (especially in coexpression networks)…</vt:lpstr>
      <vt:lpstr>Define 2 alternative measures of intramodular connectivity for finding intramodular hubs.</vt:lpstr>
      <vt:lpstr>Intramodular connectivity kIN</vt:lpstr>
      <vt:lpstr>Module eigengene based connectivity, kME, also known as module membership measure</vt:lpstr>
      <vt:lpstr>PowerPoint Presentation</vt:lpstr>
      <vt:lpstr>Intramodular hub genes</vt:lpstr>
      <vt:lpstr>How to use networks for gene screening?</vt:lpstr>
      <vt:lpstr>Gene significance versus intramodular connectivity kIN</vt:lpstr>
      <vt:lpstr>Intramodular connectivity versus gene significance GS</vt:lpstr>
      <vt:lpstr>What is weighted gene co-expression network analysis?</vt:lpstr>
      <vt:lpstr>PowerPoint Presentation</vt:lpstr>
      <vt:lpstr>What is different from other analyses?</vt:lpstr>
      <vt:lpstr>Case Study 1: Finding brain cancer genes Horvath S, Zhang B, Carlson M, Lu KV, Zhu S, Felciano RM, Laurance MF, Zhao W, Shu, Q, Lee Y, Scheck AC, Liau LM, Wu H, Geschwind DH, Febbo PG, Kornblum HI, Cloughesy TF, Nelson SF, Mischel PS (2006) "Analysis of Oncogenic Signaling Networks in Glioblastoma Identifies ASPM as a Novel Molecular Target", PNAS | November 14, 2006 | vol. 103 | no. 46</vt:lpstr>
      <vt:lpstr>PowerPoint Presentation</vt:lpstr>
      <vt:lpstr>PowerPoint Presentation</vt:lpstr>
      <vt:lpstr>Mean Prognostic Significance  of Module Genes</vt:lpstr>
      <vt:lpstr>Module hub genes predict cancer survival </vt:lpstr>
      <vt:lpstr>The fact that genes with high intramodular connectivity are more likely to be prognostically significant facilitates a novel screening strategy for finding prognostic genes</vt:lpstr>
      <vt:lpstr>Validation success rate of gene expressions in independent data</vt:lpstr>
      <vt:lpstr>The network-based approach uncovers novel therapeutic targets</vt:lpstr>
      <vt:lpstr>PowerPoint Presentation</vt:lpstr>
      <vt:lpstr>What changed?</vt:lpstr>
      <vt:lpstr>Assessing the contribution of regulatory changes to human evolution</vt:lpstr>
      <vt:lpstr>PowerPoint Presentation</vt:lpstr>
      <vt:lpstr>PowerPoint Presentation</vt:lpstr>
      <vt:lpstr>PowerPoint Presentation</vt:lpstr>
      <vt:lpstr>Connectivity diverges across brain regions whereas expression does not</vt:lpstr>
      <vt:lpstr>Conclusions: chimp/human</vt:lpstr>
      <vt:lpstr>A short methodological summary of the publications.</vt:lpstr>
      <vt:lpstr>THE END</vt:lpstr>
    </vt:vector>
  </TitlesOfParts>
  <Company>UCLA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Genetic and Network Analysis to Characterize Genes Related to Mouse Weight A Ghazalpour, S Doss, B Zhang, C Plaisier, S Wang,  EE Schadt, T Drake, AJ Lusis, S Horvath. PLoS Genetics August 2006</dc:title>
  <dc:creator>shorvath</dc:creator>
  <cp:lastModifiedBy>Leerkes, Maarten (NIH/NHLBI) [E]</cp:lastModifiedBy>
  <cp:revision>204</cp:revision>
  <cp:lastPrinted>2012-02-21T17:16:58Z</cp:lastPrinted>
  <dcterms:created xsi:type="dcterms:W3CDTF">2006-07-12T21:59:55Z</dcterms:created>
  <dcterms:modified xsi:type="dcterms:W3CDTF">2017-07-28T18:46:34Z</dcterms:modified>
</cp:coreProperties>
</file>